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9" r:id="rId3"/>
    <p:sldId id="270" r:id="rId4"/>
    <p:sldId id="276" r:id="rId5"/>
    <p:sldId id="268" r:id="rId6"/>
    <p:sldId id="260" r:id="rId7"/>
    <p:sldId id="259" r:id="rId8"/>
    <p:sldId id="271" r:id="rId9"/>
    <p:sldId id="261" r:id="rId10"/>
    <p:sldId id="273" r:id="rId11"/>
    <p:sldId id="274" r:id="rId12"/>
    <p:sldId id="272" r:id="rId13"/>
    <p:sldId id="267" r:id="rId14"/>
    <p:sldId id="277" r:id="rId15"/>
    <p:sldId id="263" r:id="rId16"/>
    <p:sldId id="275" r:id="rId17"/>
  </p:sldIdLst>
  <p:sldSz cx="9144000" cy="6858000" type="screen4x3"/>
  <p:notesSz cx="6858000" cy="9107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374"/>
          </a:xfrm>
          <a:prstGeom prst="rect">
            <a:avLst/>
          </a:prstGeom>
        </p:spPr>
        <p:txBody>
          <a:bodyPr vert="horz" lIns="91440" tIns="45720" rIns="91440" bIns="45720" rtlCol="0"/>
          <a:lstStyle>
            <a:lvl1pPr algn="r">
              <a:defRPr sz="1200"/>
            </a:lvl1pPr>
          </a:lstStyle>
          <a:p>
            <a:fld id="{0154A229-84EE-42F4-82F2-0D64CED4B7CF}" type="datetimeFigureOut">
              <a:rPr lang="en-US" smtClean="0"/>
              <a:pPr/>
              <a:t>9/23/2019</a:t>
            </a:fld>
            <a:endParaRPr lang="en-US"/>
          </a:p>
        </p:txBody>
      </p:sp>
      <p:sp>
        <p:nvSpPr>
          <p:cNvPr id="4" name="Slide Image Placeholder 3"/>
          <p:cNvSpPr>
            <a:spLocks noGrp="1" noRot="1" noChangeAspect="1"/>
          </p:cNvSpPr>
          <p:nvPr>
            <p:ph type="sldImg" idx="2"/>
          </p:nvPr>
        </p:nvSpPr>
        <p:spPr>
          <a:xfrm>
            <a:off x="1150938" y="682625"/>
            <a:ext cx="4556125" cy="3416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6057"/>
            <a:ext cx="5486400" cy="40983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50533"/>
            <a:ext cx="2971800" cy="4553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0533"/>
            <a:ext cx="2971800" cy="455374"/>
          </a:xfrm>
          <a:prstGeom prst="rect">
            <a:avLst/>
          </a:prstGeom>
        </p:spPr>
        <p:txBody>
          <a:bodyPr vert="horz" lIns="91440" tIns="45720" rIns="91440" bIns="45720" rtlCol="0" anchor="b"/>
          <a:lstStyle>
            <a:lvl1pPr algn="r">
              <a:defRPr sz="1200"/>
            </a:lvl1pPr>
          </a:lstStyle>
          <a:p>
            <a:fld id="{7C2214CB-82B6-4C95-8FB1-A138B80CE4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2214CB-82B6-4C95-8FB1-A138B80CE467}"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2214CB-82B6-4C95-8FB1-A138B80CE467}"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live video training police organizations have to have the technical ability; </a:t>
            </a:r>
            <a:r>
              <a:rPr lang="en-US" baseline="0" dirty="0" err="1" smtClean="0"/>
              <a:t>eg</a:t>
            </a:r>
            <a:r>
              <a:rPr lang="en-US" baseline="0" dirty="0" smtClean="0"/>
              <a:t> OPP Orillia</a:t>
            </a:r>
            <a:endParaRPr lang="en-US" dirty="0"/>
          </a:p>
        </p:txBody>
      </p:sp>
      <p:sp>
        <p:nvSpPr>
          <p:cNvPr id="4" name="Slide Number Placeholder 3"/>
          <p:cNvSpPr>
            <a:spLocks noGrp="1"/>
          </p:cNvSpPr>
          <p:nvPr>
            <p:ph type="sldNum" sz="quarter" idx="10"/>
          </p:nvPr>
        </p:nvSpPr>
        <p:spPr/>
        <p:txBody>
          <a:bodyPr/>
          <a:lstStyle/>
          <a:p>
            <a:fld id="{7C2214CB-82B6-4C95-8FB1-A138B80CE467}"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Limited subject</a:t>
            </a:r>
            <a:r>
              <a:rPr lang="en-US" baseline="0" dirty="0" smtClean="0"/>
              <a:t> matter experts (SMEs) on the Violence Link.  Physically not possible to train across Canada.  Then there is the issue of budgets – all money to date for police training has come from community organizations.  Second issue is police services do not want to pay travelling costs – </a:t>
            </a:r>
            <a:r>
              <a:rPr lang="en-US" baseline="0" dirty="0" err="1" smtClean="0"/>
              <a:t>ie</a:t>
            </a:r>
            <a:r>
              <a:rPr lang="en-US" baseline="0" dirty="0" smtClean="0"/>
              <a:t> $900 professional fee, and $900 travelling fees -- $1800 for one hour presentation</a:t>
            </a:r>
            <a:endParaRPr lang="en-US" dirty="0"/>
          </a:p>
        </p:txBody>
      </p:sp>
      <p:sp>
        <p:nvSpPr>
          <p:cNvPr id="4" name="Slide Number Placeholder 3"/>
          <p:cNvSpPr>
            <a:spLocks noGrp="1"/>
          </p:cNvSpPr>
          <p:nvPr>
            <p:ph type="sldNum" sz="quarter" idx="10"/>
          </p:nvPr>
        </p:nvSpPr>
        <p:spPr/>
        <p:txBody>
          <a:bodyPr/>
          <a:lstStyle/>
          <a:p>
            <a:fld id="{7C2214CB-82B6-4C95-8FB1-A138B80CE46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C7DF0D-9052-4B07-86C0-4E5410A07B57}"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7DF0D-9052-4B07-86C0-4E5410A07B57}"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7DF0D-9052-4B07-86C0-4E5410A07B57}"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873625" y="1311275"/>
            <a:ext cx="184150" cy="461963"/>
          </a:xfrm>
          <a:prstGeom prst="rect">
            <a:avLst/>
          </a:prstGeom>
          <a:noFill/>
          <a:ln>
            <a:noFill/>
          </a:ln>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0" hangingPunct="0">
              <a:defRPr/>
            </a:pPr>
            <a:endParaRPr lang="en-US"/>
          </a:p>
        </p:txBody>
      </p:sp>
      <p:sp>
        <p:nvSpPr>
          <p:cNvPr id="5123" name="Rectangle 3"/>
          <p:cNvSpPr>
            <a:spLocks noGrp="1" noChangeArrowheads="1"/>
          </p:cNvSpPr>
          <p:nvPr>
            <p:ph type="ctrTitle"/>
          </p:nvPr>
        </p:nvSpPr>
        <p:spPr>
          <a:xfrm>
            <a:off x="685800" y="2286000"/>
            <a:ext cx="7772400" cy="1143000"/>
          </a:xfrm>
        </p:spPr>
        <p:txBody>
          <a:bodyPr/>
          <a:lstStyle>
            <a:lvl1pPr>
              <a:defRPr>
                <a:solidFill>
                  <a:srgbClr val="FFCC18"/>
                </a:solidFill>
              </a:defRPr>
            </a:lvl1pPr>
          </a:lstStyle>
          <a:p>
            <a:pPr lvl="0"/>
            <a:r>
              <a:rPr lang="en-CA" noProof="0"/>
              <a:t>Click to edit Master title style</a:t>
            </a:r>
            <a:endParaRPr lang="en-US"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7DF0D-9052-4B07-86C0-4E5410A07B57}"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7DF0D-9052-4B07-86C0-4E5410A07B57}"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C7DF0D-9052-4B07-86C0-4E5410A07B57}"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C7DF0D-9052-4B07-86C0-4E5410A07B57}" type="datetimeFigureOut">
              <a:rPr lang="en-US" smtClean="0"/>
              <a:pPr/>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7DF0D-9052-4B07-86C0-4E5410A07B57}" type="datetimeFigureOut">
              <a:rPr lang="en-US" smtClean="0"/>
              <a:pPr/>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7DF0D-9052-4B07-86C0-4E5410A07B57}" type="datetimeFigureOut">
              <a:rPr lang="en-US" smtClean="0"/>
              <a:pPr/>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7DF0D-9052-4B07-86C0-4E5410A07B57}"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7DF0D-9052-4B07-86C0-4E5410A07B57}"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D07A6-DC76-481A-940A-17B9A73C54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7DF0D-9052-4B07-86C0-4E5410A07B57}" type="datetimeFigureOut">
              <a:rPr lang="en-US" smtClean="0"/>
              <a:pPr/>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D07A6-DC76-481A-940A-17B9A73C54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STODDARTT@OTTAWAPOLICE.C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838200"/>
            <a:ext cx="8458200" cy="2895600"/>
          </a:xfrm>
        </p:spPr>
        <p:txBody>
          <a:bodyPr>
            <a:normAutofit/>
          </a:bodyPr>
          <a:lstStyle/>
          <a:p>
            <a:pPr>
              <a:defRPr/>
            </a:pPr>
            <a:r>
              <a:rPr lang="en-US" sz="4000" b="1" dirty="0" smtClean="0">
                <a:latin typeface="Arial" pitchFamily="34" charset="0"/>
                <a:cs typeface="Arial" pitchFamily="34" charset="0"/>
              </a:rPr>
              <a:t>VIOLENCE LINK</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2019 CAPE</a:t>
            </a:r>
            <a:r>
              <a:rPr lang="en-US" b="1" dirty="0">
                <a:latin typeface="Arial" pitchFamily="34" charset="0"/>
                <a:cs typeface="Arial" pitchFamily="34" charset="0"/>
              </a:rPr>
              <a:t/>
            </a:r>
            <a:br>
              <a:rPr lang="en-US" b="1" dirty="0">
                <a:latin typeface="Arial" pitchFamily="34" charset="0"/>
                <a:cs typeface="Arial" pitchFamily="34" charset="0"/>
              </a:rPr>
            </a:br>
            <a:endParaRPr lang="en-US" sz="5400" b="1" dirty="0">
              <a:latin typeface="Arial" pitchFamily="34" charset="0"/>
              <a:cs typeface="Arial"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cstate="print"/>
          <a:stretch>
            <a:fillRect/>
          </a:stretch>
        </p:blipFill>
        <p:spPr>
          <a:xfrm>
            <a:off x="0" y="0"/>
            <a:ext cx="9144000" cy="6858000"/>
          </a:xfrm>
          <a:prstGeom prst="rect">
            <a:avLst/>
          </a:prstGeom>
        </p:spPr>
      </p:pic>
      <p:sp>
        <p:nvSpPr>
          <p:cNvPr id="2" name="TextBox 1"/>
          <p:cNvSpPr txBox="1"/>
          <p:nvPr/>
        </p:nvSpPr>
        <p:spPr>
          <a:xfrm>
            <a:off x="1447800" y="1752600"/>
            <a:ext cx="6934200" cy="4247317"/>
          </a:xfrm>
          <a:prstGeom prst="rect">
            <a:avLst/>
          </a:prstGeom>
          <a:noFill/>
        </p:spPr>
        <p:txBody>
          <a:bodyPr wrap="square" rtlCol="0">
            <a:spAutoFit/>
          </a:bodyPr>
          <a:lstStyle/>
          <a:p>
            <a:r>
              <a:rPr lang="en-US" b="1" dirty="0" smtClean="0"/>
              <a:t>Animal Experts - Dr. Rebecca Ledger or the SPCA</a:t>
            </a:r>
          </a:p>
          <a:p>
            <a:r>
              <a:rPr lang="en-US" b="1" dirty="0" smtClean="0"/>
              <a:t>(one hour</a:t>
            </a:r>
            <a:r>
              <a:rPr lang="en-US" dirty="0" smtClean="0"/>
              <a:t>)</a:t>
            </a:r>
          </a:p>
          <a:p>
            <a:r>
              <a:rPr lang="en-US" dirty="0" smtClean="0"/>
              <a:t>Signs of stress in an animal -  alerts the officer to ask further questions on the human abuse.  As well, these subject matter experts can advise how to articulate observations for the purpose of court evidence.</a:t>
            </a:r>
          </a:p>
          <a:p>
            <a:endParaRPr lang="en-US" dirty="0" smtClean="0"/>
          </a:p>
          <a:p>
            <a:r>
              <a:rPr lang="en-US" b="1" dirty="0" smtClean="0"/>
              <a:t>Crown Attorney </a:t>
            </a:r>
          </a:p>
          <a:p>
            <a:r>
              <a:rPr lang="en-US" b="1" dirty="0" smtClean="0"/>
              <a:t>(one hour) </a:t>
            </a:r>
          </a:p>
          <a:p>
            <a:pPr marL="342900" indent="-342900">
              <a:buAutoNum type="arabicPeriod"/>
            </a:pPr>
            <a:r>
              <a:rPr lang="en-US" dirty="0" smtClean="0"/>
              <a:t>Various applicable charges.  What is required for each charge; </a:t>
            </a:r>
            <a:r>
              <a:rPr lang="en-US" dirty="0" err="1" smtClean="0"/>
              <a:t>ie</a:t>
            </a:r>
            <a:r>
              <a:rPr lang="en-US" dirty="0" smtClean="0"/>
              <a:t> for dog fighting charge need evidence of a pen, etc</a:t>
            </a:r>
          </a:p>
          <a:p>
            <a:pPr marL="342900" indent="-342900">
              <a:buAutoNum type="arabicPeriod"/>
            </a:pPr>
            <a:r>
              <a:rPr lang="en-US" dirty="0" smtClean="0"/>
              <a:t>How the violence link is connected with dangerous offender applications </a:t>
            </a:r>
          </a:p>
          <a:p>
            <a:pPr marL="342900" indent="-342900">
              <a:buAutoNum type="arabicPeriod"/>
            </a:pPr>
            <a:r>
              <a:rPr lang="en-US" dirty="0" smtClean="0"/>
              <a:t>What observations need to be recorded, even if no charges are laid, so they can be used in a dangerous offender application in years to come </a:t>
            </a:r>
          </a:p>
        </p:txBody>
      </p:sp>
      <p:sp>
        <p:nvSpPr>
          <p:cNvPr id="3" name="TextBox 2"/>
          <p:cNvSpPr txBox="1"/>
          <p:nvPr/>
        </p:nvSpPr>
        <p:spPr>
          <a:xfrm>
            <a:off x="304800" y="1066800"/>
            <a:ext cx="8077200"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CONTENT AND TIME INVESTMENT OF EXPERT PRESENTATIONS</a:t>
            </a:r>
            <a:endParaRPr lang="en-US" sz="2400" b="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3" cstate="print"/>
          <a:stretch>
            <a:fillRect/>
          </a:stretch>
        </p:blipFill>
        <p:spPr>
          <a:xfrm>
            <a:off x="0" y="0"/>
            <a:ext cx="9144000" cy="6858000"/>
          </a:xfrm>
          <a:prstGeom prst="rect">
            <a:avLst/>
          </a:prstGeom>
        </p:spPr>
      </p:pic>
      <p:sp>
        <p:nvSpPr>
          <p:cNvPr id="2" name="Rectangle 1"/>
          <p:cNvSpPr/>
          <p:nvPr/>
        </p:nvSpPr>
        <p:spPr>
          <a:xfrm>
            <a:off x="914400" y="1752600"/>
            <a:ext cx="7467600" cy="3693319"/>
          </a:xfrm>
          <a:prstGeom prst="rect">
            <a:avLst/>
          </a:prstGeom>
        </p:spPr>
        <p:txBody>
          <a:bodyPr wrap="square">
            <a:spAutoFit/>
          </a:bodyPr>
          <a:lstStyle/>
          <a:p>
            <a:pPr lvl="0" eaLnBrk="0" fontAlgn="base" hangingPunct="0">
              <a:spcBef>
                <a:spcPct val="0"/>
              </a:spcBef>
              <a:spcAft>
                <a:spcPct val="0"/>
              </a:spcAft>
            </a:pPr>
            <a:r>
              <a:rPr lang="en-US" dirty="0" smtClean="0">
                <a:ea typeface="MS Mincho" pitchFamily="49" charset="-128"/>
                <a:cs typeface="Arial" pitchFamily="34" charset="0"/>
              </a:rPr>
              <a:t>Training can occur in various forms; </a:t>
            </a:r>
            <a:r>
              <a:rPr lang="en-US" b="1" dirty="0" smtClean="0">
                <a:ea typeface="MS Mincho" pitchFamily="49" charset="-128"/>
                <a:cs typeface="Arial" pitchFamily="34" charset="0"/>
              </a:rPr>
              <a:t>in person, live video (</a:t>
            </a:r>
            <a:r>
              <a:rPr lang="en-US" b="1" dirty="0" err="1" smtClean="0">
                <a:ea typeface="MS Mincho" pitchFamily="49" charset="-128"/>
                <a:cs typeface="Arial" pitchFamily="34" charset="0"/>
              </a:rPr>
              <a:t>eg</a:t>
            </a:r>
            <a:r>
              <a:rPr lang="en-US" b="1" dirty="0" smtClean="0">
                <a:ea typeface="MS Mincho" pitchFamily="49" charset="-128"/>
                <a:cs typeface="Arial" pitchFamily="34" charset="0"/>
              </a:rPr>
              <a:t> OPP Orillia)</a:t>
            </a:r>
            <a:r>
              <a:rPr lang="en-US" dirty="0" smtClean="0">
                <a:ea typeface="MS Mincho" pitchFamily="49" charset="-128"/>
                <a:cs typeface="Arial" pitchFamily="34" charset="0"/>
              </a:rPr>
              <a:t>, </a:t>
            </a:r>
            <a:r>
              <a:rPr lang="en-US" b="1" dirty="0" smtClean="0">
                <a:ea typeface="MS Mincho" pitchFamily="49" charset="-128"/>
                <a:cs typeface="Arial" pitchFamily="34" charset="0"/>
              </a:rPr>
              <a:t>webinars</a:t>
            </a:r>
            <a:r>
              <a:rPr lang="en-US" dirty="0" smtClean="0">
                <a:ea typeface="MS Mincho" pitchFamily="49" charset="-128"/>
                <a:cs typeface="Arial" pitchFamily="34" charset="0"/>
              </a:rPr>
              <a:t>, etc.  As long as there is a live person that can interact with the students</a:t>
            </a:r>
          </a:p>
          <a:p>
            <a:pPr lvl="0" eaLnBrk="0" fontAlgn="base" hangingPunct="0">
              <a:spcBef>
                <a:spcPct val="0"/>
              </a:spcBef>
              <a:spcAft>
                <a:spcPct val="0"/>
              </a:spcAft>
            </a:pPr>
            <a:endParaRPr lang="en-US" dirty="0" smtClean="0">
              <a:ea typeface="MS Mincho" pitchFamily="49" charset="-128"/>
              <a:cs typeface="Arial" pitchFamily="34" charset="0"/>
            </a:endParaRPr>
          </a:p>
          <a:p>
            <a:pPr lvl="0" eaLnBrk="0" fontAlgn="base" hangingPunct="0">
              <a:spcBef>
                <a:spcPct val="0"/>
              </a:spcBef>
              <a:spcAft>
                <a:spcPct val="0"/>
              </a:spcAft>
            </a:pPr>
            <a:r>
              <a:rPr lang="en-US" dirty="0" smtClean="0">
                <a:ea typeface="MS Mincho" pitchFamily="49" charset="-128"/>
                <a:cs typeface="Arial" pitchFamily="34" charset="0"/>
              </a:rPr>
              <a:t>This is new, think outside of the box, training.  It is well known that police can relate to tangible investigative tools; fingerprints, DNA.  </a:t>
            </a:r>
          </a:p>
          <a:p>
            <a:pPr lvl="0" eaLnBrk="0" fontAlgn="base" hangingPunct="0">
              <a:spcBef>
                <a:spcPct val="0"/>
              </a:spcBef>
              <a:spcAft>
                <a:spcPct val="0"/>
              </a:spcAft>
            </a:pPr>
            <a:endParaRPr lang="en-US" dirty="0" smtClean="0">
              <a:ea typeface="MS Mincho" pitchFamily="49" charset="-128"/>
              <a:cs typeface="Arial" pitchFamily="34" charset="0"/>
            </a:endParaRPr>
          </a:p>
          <a:p>
            <a:pPr lvl="0" eaLnBrk="0" fontAlgn="base" hangingPunct="0">
              <a:spcBef>
                <a:spcPct val="0"/>
              </a:spcBef>
              <a:spcAft>
                <a:spcPct val="0"/>
              </a:spcAft>
            </a:pPr>
            <a:r>
              <a:rPr lang="en-US" dirty="0" smtClean="0">
                <a:ea typeface="MS Mincho" pitchFamily="49" charset="-128"/>
                <a:cs typeface="Arial" pitchFamily="34" charset="0"/>
              </a:rPr>
              <a:t>Police have a harder time with </a:t>
            </a:r>
            <a:r>
              <a:rPr lang="en-US" dirty="0" err="1" smtClean="0">
                <a:ea typeface="MS Mincho" pitchFamily="49" charset="-128"/>
                <a:cs typeface="Arial" pitchFamily="34" charset="0"/>
              </a:rPr>
              <a:t>behavioural</a:t>
            </a:r>
            <a:r>
              <a:rPr lang="en-US" dirty="0" smtClean="0">
                <a:ea typeface="MS Mincho" pitchFamily="49" charset="-128"/>
                <a:cs typeface="Arial" pitchFamily="34" charset="0"/>
              </a:rPr>
              <a:t> science training, or non-tangible investigative tools; </a:t>
            </a:r>
            <a:r>
              <a:rPr lang="en-US" dirty="0" err="1" smtClean="0">
                <a:ea typeface="MS Mincho" pitchFamily="49" charset="-128"/>
                <a:cs typeface="Arial" pitchFamily="34" charset="0"/>
              </a:rPr>
              <a:t>ie</a:t>
            </a:r>
            <a:r>
              <a:rPr lang="en-US" dirty="0" smtClean="0">
                <a:ea typeface="MS Mincho" pitchFamily="49" charset="-128"/>
                <a:cs typeface="Arial" pitchFamily="34" charset="0"/>
              </a:rPr>
              <a:t> </a:t>
            </a:r>
            <a:r>
              <a:rPr lang="en-US" dirty="0" err="1" smtClean="0">
                <a:ea typeface="MS Mincho" pitchFamily="49" charset="-128"/>
                <a:cs typeface="Arial" pitchFamily="34" charset="0"/>
              </a:rPr>
              <a:t>ViCLAS</a:t>
            </a:r>
            <a:r>
              <a:rPr lang="en-US" dirty="0" smtClean="0">
                <a:ea typeface="MS Mincho" pitchFamily="49" charset="-128"/>
                <a:cs typeface="Arial" pitchFamily="34" charset="0"/>
              </a:rPr>
              <a:t> links.</a:t>
            </a:r>
          </a:p>
          <a:p>
            <a:pPr lvl="0" eaLnBrk="0" fontAlgn="base" hangingPunct="0">
              <a:spcBef>
                <a:spcPct val="0"/>
              </a:spcBef>
              <a:spcAft>
                <a:spcPct val="0"/>
              </a:spcAft>
            </a:pPr>
            <a:endParaRPr lang="en-US" dirty="0" smtClean="0">
              <a:ea typeface="MS Mincho" pitchFamily="49" charset="-128"/>
              <a:cs typeface="Arial" pitchFamily="34" charset="0"/>
            </a:endParaRPr>
          </a:p>
          <a:p>
            <a:pPr lvl="0" eaLnBrk="0" fontAlgn="base" hangingPunct="0">
              <a:spcBef>
                <a:spcPct val="0"/>
              </a:spcBef>
              <a:spcAft>
                <a:spcPct val="0"/>
              </a:spcAft>
            </a:pPr>
            <a:r>
              <a:rPr lang="en-US" dirty="0" smtClean="0">
                <a:ea typeface="MS Mincho" pitchFamily="49" charset="-128"/>
                <a:cs typeface="Arial" pitchFamily="34" charset="0"/>
              </a:rPr>
              <a:t>Scenarios of how the violence link would be applied on the street would need to be discussed; </a:t>
            </a:r>
            <a:r>
              <a:rPr lang="en-US" dirty="0" err="1" smtClean="0">
                <a:ea typeface="MS Mincho" pitchFamily="49" charset="-128"/>
                <a:cs typeface="Arial" pitchFamily="34" charset="0"/>
              </a:rPr>
              <a:t>ie</a:t>
            </a:r>
            <a:r>
              <a:rPr lang="en-US" dirty="0" smtClean="0">
                <a:ea typeface="MS Mincho" pitchFamily="49" charset="-128"/>
                <a:cs typeface="Arial" pitchFamily="34" charset="0"/>
              </a:rPr>
              <a:t> 911 hang ups –  various observations of animal  required may be explained, but it’s the totality (similar to impaired driving) </a:t>
            </a:r>
            <a:endParaRPr lang="en-US" dirty="0">
              <a:ea typeface="MS Mincho" pitchFamily="49" charset="-128"/>
              <a:cs typeface="Arial" pitchFamily="34" charset="0"/>
            </a:endParaRPr>
          </a:p>
        </p:txBody>
      </p:sp>
      <p:sp>
        <p:nvSpPr>
          <p:cNvPr id="3" name="TextBox 2"/>
          <p:cNvSpPr txBox="1"/>
          <p:nvPr/>
        </p:nvSpPr>
        <p:spPr>
          <a:xfrm>
            <a:off x="1887070" y="953869"/>
            <a:ext cx="5638800"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MEDIUMS OF TRAINING</a:t>
            </a:r>
            <a:endParaRPr lang="en-US" sz="3600" b="1"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914400"/>
            <a:ext cx="8229600" cy="838200"/>
          </a:xfrm>
        </p:spPr>
        <p:txBody>
          <a:bodyPr>
            <a:normAutofit/>
          </a:bodyPr>
          <a:lstStyle/>
          <a:p>
            <a:r>
              <a:rPr lang="en-US" sz="3600" b="1" dirty="0" smtClean="0">
                <a:effectLst>
                  <a:outerShdw blurRad="38100" dist="38100" dir="2700000" algn="tl">
                    <a:srgbClr val="000000">
                      <a:alpha val="43137"/>
                    </a:srgbClr>
                  </a:outerShdw>
                </a:effectLst>
              </a:rPr>
              <a:t>Violence Link Training Through Webinars?</a:t>
            </a:r>
            <a:endParaRPr lang="en-US" sz="3600" b="1" dirty="0">
              <a:effectLst>
                <a:outerShdw blurRad="38100" dist="38100" dir="2700000" algn="tl">
                  <a:srgbClr val="000000">
                    <a:alpha val="43137"/>
                  </a:srgbClr>
                </a:outerShdw>
              </a:effectLst>
            </a:endParaRPr>
          </a:p>
        </p:txBody>
      </p:sp>
      <p:sp>
        <p:nvSpPr>
          <p:cNvPr id="3" name="TextBox 2"/>
          <p:cNvSpPr txBox="1"/>
          <p:nvPr/>
        </p:nvSpPr>
        <p:spPr>
          <a:xfrm>
            <a:off x="685800" y="1752600"/>
            <a:ext cx="7848600" cy="4647426"/>
          </a:xfrm>
          <a:prstGeom prst="rect">
            <a:avLst/>
          </a:prstGeom>
          <a:noFill/>
        </p:spPr>
        <p:txBody>
          <a:bodyPr wrap="square" rtlCol="0">
            <a:spAutoFit/>
          </a:bodyPr>
          <a:lstStyle/>
          <a:p>
            <a:r>
              <a:rPr lang="en-US" sz="2000" b="1" dirty="0" smtClean="0"/>
              <a:t>Benefits of Webinars</a:t>
            </a:r>
            <a:r>
              <a:rPr lang="en-US" dirty="0" smtClean="0"/>
              <a:t>:</a:t>
            </a:r>
          </a:p>
          <a:p>
            <a:endParaRPr lang="en-US" dirty="0" smtClean="0"/>
          </a:p>
          <a:p>
            <a:pPr marL="342900" indent="-342900">
              <a:buFont typeface="Arial" pitchFamily="34" charset="0"/>
              <a:buChar char="•"/>
            </a:pPr>
            <a:r>
              <a:rPr lang="en-US" sz="2000" dirty="0" smtClean="0"/>
              <a:t>Cost effective; approximately $65/mo or $770/yr for unlimited webinars. Saves travelling time and expense for participants, but also saves organizing and venue costs</a:t>
            </a:r>
          </a:p>
          <a:p>
            <a:pPr marL="342900" indent="-342900"/>
            <a:endParaRPr lang="en-US" sz="2000" dirty="0" smtClean="0"/>
          </a:p>
          <a:p>
            <a:pPr marL="342900" indent="-342900">
              <a:buFont typeface="Arial" pitchFamily="34" charset="0"/>
              <a:buChar char="•"/>
            </a:pPr>
            <a:r>
              <a:rPr lang="en-US" sz="2000" dirty="0" smtClean="0"/>
              <a:t>Efficient – participants can log in from where they are – on phone, tablet, laptop.  </a:t>
            </a:r>
            <a:r>
              <a:rPr lang="en-US" sz="2000" b="1" dirty="0" smtClean="0"/>
              <a:t>Can train hundreds of people from anywhere</a:t>
            </a:r>
            <a:r>
              <a:rPr lang="en-US" sz="2000" dirty="0" smtClean="0"/>
              <a:t>.  Not limit to classroom size.  This also provides for shared experiences from different regions of Canada</a:t>
            </a:r>
          </a:p>
          <a:p>
            <a:pPr marL="342900" indent="-342900"/>
            <a:endParaRPr lang="en-US" sz="2000" dirty="0" smtClean="0"/>
          </a:p>
          <a:p>
            <a:pPr marL="342900" indent="-342900"/>
            <a:r>
              <a:rPr lang="en-US" sz="2000" dirty="0" smtClean="0"/>
              <a:t>	Violence Link training is new, and Police Service across Canada have asked for the training, but there is no way three SMEs can travel to all police services to deliver training</a:t>
            </a:r>
          </a:p>
          <a:p>
            <a:pPr marL="342900" indent="-342900"/>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cstate="print"/>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70761C13-4AEF-4440-A9EF-D67181C11D75}"/>
              </a:ext>
            </a:extLst>
          </p:cNvPr>
          <p:cNvSpPr txBox="1"/>
          <p:nvPr/>
        </p:nvSpPr>
        <p:spPr>
          <a:xfrm>
            <a:off x="457200" y="1066800"/>
            <a:ext cx="7467600" cy="523220"/>
          </a:xfrm>
          <a:prstGeom prst="rect">
            <a:avLst/>
          </a:prstGeom>
          <a:noFill/>
        </p:spPr>
        <p:txBody>
          <a:bodyPr wrap="square" rtlCol="0">
            <a:spAutoFit/>
          </a:bodyPr>
          <a:lstStyle/>
          <a:p>
            <a:r>
              <a:rPr lang="en-CA" sz="2800" dirty="0" smtClean="0"/>
              <a:t>Benefits of Webinars</a:t>
            </a:r>
            <a:r>
              <a:rPr lang="en-CA" sz="2800" dirty="0"/>
              <a:t> </a:t>
            </a:r>
            <a:r>
              <a:rPr lang="en-CA" sz="2800" dirty="0" smtClean="0"/>
              <a:t>(cont)</a:t>
            </a:r>
          </a:p>
        </p:txBody>
      </p:sp>
      <p:sp>
        <p:nvSpPr>
          <p:cNvPr id="4" name="TextBox 3"/>
          <p:cNvSpPr txBox="1"/>
          <p:nvPr/>
        </p:nvSpPr>
        <p:spPr>
          <a:xfrm>
            <a:off x="609600" y="1752600"/>
            <a:ext cx="7620000" cy="4339650"/>
          </a:xfrm>
          <a:prstGeom prst="rect">
            <a:avLst/>
          </a:prstGeom>
          <a:noFill/>
        </p:spPr>
        <p:txBody>
          <a:bodyPr wrap="square" rtlCol="0">
            <a:spAutoFit/>
          </a:bodyPr>
          <a:lstStyle/>
          <a:p>
            <a:pPr marL="342900" indent="-342900">
              <a:buFont typeface="Arial" pitchFamily="34" charset="0"/>
              <a:buChar char="•"/>
            </a:pPr>
            <a:r>
              <a:rPr lang="en-US" sz="2400" dirty="0" smtClean="0"/>
              <a:t>Benefit of having a live instructor and interaction with participants – can get to know participants, and can keep audiences engaged which other videos struggle to do.</a:t>
            </a:r>
          </a:p>
          <a:p>
            <a:pPr marL="342900" indent="-342900"/>
            <a:r>
              <a:rPr lang="en-US" sz="2400" dirty="0" smtClean="0"/>
              <a:t>  </a:t>
            </a:r>
          </a:p>
          <a:p>
            <a:pPr marL="342900" indent="-342900">
              <a:buFont typeface="Arial" pitchFamily="34" charset="0"/>
              <a:buChar char="•"/>
            </a:pPr>
            <a:r>
              <a:rPr lang="en-US" sz="2400" dirty="0" smtClean="0"/>
              <a:t>Having live training allows you to ask audience questions and tailor your content in real-time to better serve your audience.  </a:t>
            </a:r>
            <a:r>
              <a:rPr lang="en-US" sz="2400" b="1" dirty="0" smtClean="0"/>
              <a:t>With this training we are trying to prompt officers to think differently.</a:t>
            </a:r>
          </a:p>
          <a:p>
            <a:pPr marL="342900" indent="-342900"/>
            <a:endParaRPr lang="en-US" sz="2400" dirty="0" smtClean="0"/>
          </a:p>
          <a:p>
            <a:pPr marL="342900" indent="-342900">
              <a:buFont typeface="Arial" pitchFamily="34" charset="0"/>
              <a:buChar char="•"/>
            </a:pPr>
            <a:r>
              <a:rPr lang="en-US" sz="2400" dirty="0" smtClean="0"/>
              <a:t>Brainstorming tools – virtual whiteboards</a:t>
            </a:r>
          </a:p>
          <a:p>
            <a:endParaRPr lang="en-US" dirty="0" smtClean="0"/>
          </a:p>
          <a:p>
            <a:endParaRPr lang="en-US" dirty="0"/>
          </a:p>
        </p:txBody>
      </p:sp>
    </p:spTree>
    <p:extLst>
      <p:ext uri="{BB962C8B-B14F-4D97-AF65-F5344CB8AC3E}">
        <p14:creationId xmlns:p14="http://schemas.microsoft.com/office/powerpoint/2010/main" val="374656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cstate="print"/>
          <a:stretch>
            <a:fillRect/>
          </a:stretch>
        </p:blipFill>
        <p:spPr>
          <a:xfrm>
            <a:off x="228600" y="0"/>
            <a:ext cx="9144000" cy="6858000"/>
          </a:xfrm>
          <a:prstGeom prst="rect">
            <a:avLst/>
          </a:prstGeom>
        </p:spPr>
      </p:pic>
      <p:sp>
        <p:nvSpPr>
          <p:cNvPr id="2" name="Title 1"/>
          <p:cNvSpPr>
            <a:spLocks noGrp="1"/>
          </p:cNvSpPr>
          <p:nvPr>
            <p:ph type="ctrTitle"/>
          </p:nvPr>
        </p:nvSpPr>
        <p:spPr>
          <a:xfrm>
            <a:off x="533400" y="1219200"/>
            <a:ext cx="7772400" cy="765175"/>
          </a:xfrm>
        </p:spPr>
        <p:txBody>
          <a:bodyPr>
            <a:normAutofit fontScale="90000"/>
          </a:bodyPr>
          <a:lstStyle/>
          <a:p>
            <a:pPr algn="l"/>
            <a:r>
              <a:rPr lang="en-CA" sz="2800" dirty="0" smtClean="0">
                <a:latin typeface="+mn-lt"/>
              </a:rPr>
              <a:t>Benefits of Webinars (cont)</a:t>
            </a:r>
            <a:r>
              <a:rPr lang="en-CA" dirty="0" smtClean="0"/>
              <a:t/>
            </a:r>
            <a:br>
              <a:rPr lang="en-CA" dirty="0" smtClean="0"/>
            </a:br>
            <a:endParaRPr lang="en-US" dirty="0"/>
          </a:p>
        </p:txBody>
      </p:sp>
      <p:sp>
        <p:nvSpPr>
          <p:cNvPr id="3" name="Subtitle 2"/>
          <p:cNvSpPr>
            <a:spLocks noGrp="1"/>
          </p:cNvSpPr>
          <p:nvPr>
            <p:ph type="subTitle" idx="1"/>
          </p:nvPr>
        </p:nvSpPr>
        <p:spPr>
          <a:xfrm>
            <a:off x="914400" y="1828800"/>
            <a:ext cx="6400800" cy="3810000"/>
          </a:xfrm>
        </p:spPr>
        <p:txBody>
          <a:bodyPr>
            <a:normAutofit fontScale="32500" lnSpcReduction="20000"/>
          </a:bodyPr>
          <a:lstStyle/>
          <a:p>
            <a:pPr marL="342900" indent="-342900"/>
            <a:endParaRPr lang="en-US" dirty="0" smtClean="0"/>
          </a:p>
          <a:p>
            <a:pPr marL="342900" indent="-342900" algn="l">
              <a:buFont typeface="Arial" pitchFamily="34" charset="0"/>
              <a:buChar char="•"/>
            </a:pPr>
            <a:r>
              <a:rPr lang="en-US" sz="7400" b="1" dirty="0" smtClean="0"/>
              <a:t>Engagement dashboard (can gauge attentiveness, hands raised, etc)</a:t>
            </a:r>
          </a:p>
          <a:p>
            <a:pPr marL="342900" indent="-342900" algn="l"/>
            <a:endParaRPr lang="en-US" sz="7400" b="1" dirty="0" smtClean="0"/>
          </a:p>
          <a:p>
            <a:pPr marL="342900" indent="-342900" algn="l">
              <a:buFont typeface="Arial" pitchFamily="34" charset="0"/>
              <a:buChar char="•"/>
            </a:pPr>
            <a:r>
              <a:rPr lang="en-US" sz="7400" b="1" dirty="0" smtClean="0"/>
              <a:t>Polls &amp; surveys – engage audience with slide-in questions and live results</a:t>
            </a:r>
          </a:p>
          <a:p>
            <a:pPr marL="342900" indent="-342900" algn="l"/>
            <a:endParaRPr lang="en-US" sz="7400" b="1" dirty="0" smtClean="0"/>
          </a:p>
          <a:p>
            <a:pPr marL="342900" indent="-342900" algn="l">
              <a:buFont typeface="Arial" pitchFamily="34" charset="0"/>
              <a:buChar char="•"/>
            </a:pPr>
            <a:r>
              <a:rPr lang="en-US" sz="7400" b="1" dirty="0" smtClean="0"/>
              <a:t>Webinars allows the use of polls, chats, show </a:t>
            </a:r>
            <a:r>
              <a:rPr lang="en-US" sz="7400" b="1" dirty="0" err="1" smtClean="0"/>
              <a:t>powerpoint</a:t>
            </a:r>
            <a:r>
              <a:rPr lang="en-US" sz="7400" b="1" dirty="0" smtClean="0"/>
              <a:t> slides and/or videos</a:t>
            </a:r>
          </a:p>
          <a:p>
            <a:pPr algn="l"/>
            <a:endParaRPr lang="en-US" sz="7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9712961-F5C0-4CB6-98EA-A338B9AB32EF}"/>
              </a:ext>
            </a:extLst>
          </p:cNvPr>
          <p:cNvSpPr/>
          <p:nvPr/>
        </p:nvSpPr>
        <p:spPr>
          <a:xfrm>
            <a:off x="1143000" y="1447800"/>
            <a:ext cx="6858000" cy="3416320"/>
          </a:xfrm>
          <a:prstGeom prst="rect">
            <a:avLst/>
          </a:prstGeom>
        </p:spPr>
        <p:txBody>
          <a:bodyPr wrap="square">
            <a:spAutoFit/>
          </a:bodyPr>
          <a:lstStyle/>
          <a:p>
            <a:pPr>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CA" sz="20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The IACP state in their February 2018 issue of The Police Chief, “police officers and detectives should be appropriately trained in the recognition and documentation of crimes against animals – and they should have sufficient resources to enforce animal cruelty laws”. </a:t>
            </a:r>
            <a:endParaRPr lang="en-C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cstate="print"/>
          <a:stretch>
            <a:fillRect/>
          </a:stretch>
        </p:blipFill>
        <p:spPr>
          <a:xfrm>
            <a:off x="0" y="0"/>
            <a:ext cx="9144000" cy="6858000"/>
          </a:xfrm>
          <a:prstGeom prst="rect">
            <a:avLst/>
          </a:prstGeom>
        </p:spPr>
      </p:pic>
      <p:pic>
        <p:nvPicPr>
          <p:cNvPr id="2" name="Picture 2" descr="happy dance.jpg"/>
          <p:cNvPicPr>
            <a:picLocks noChangeAspect="1"/>
          </p:cNvPicPr>
          <p:nvPr/>
        </p:nvPicPr>
        <p:blipFill>
          <a:blip r:embed="rId3" cstate="print"/>
          <a:srcRect/>
          <a:stretch>
            <a:fillRect/>
          </a:stretch>
        </p:blipFill>
        <p:spPr bwMode="auto">
          <a:xfrm>
            <a:off x="762000" y="1447800"/>
            <a:ext cx="7239000" cy="4495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cstate="print"/>
          <a:stretch>
            <a:fillRect/>
          </a:stretch>
        </p:blipFill>
        <p:spPr>
          <a:xfrm>
            <a:off x="0" y="0"/>
            <a:ext cx="9144000" cy="6858000"/>
          </a:xfrm>
          <a:prstGeom prst="rect">
            <a:avLst/>
          </a:prstGeom>
        </p:spPr>
      </p:pic>
      <p:sp>
        <p:nvSpPr>
          <p:cNvPr id="3" name="Title 2"/>
          <p:cNvSpPr>
            <a:spLocks noGrp="1"/>
          </p:cNvSpPr>
          <p:nvPr>
            <p:ph type="title"/>
          </p:nvPr>
        </p:nvSpPr>
        <p:spPr>
          <a:xfrm>
            <a:off x="457200" y="685800"/>
            <a:ext cx="8229600" cy="1143000"/>
          </a:xfrm>
        </p:spPr>
        <p:txBody>
          <a:bodyPr/>
          <a:lstStyle/>
          <a:p>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77500" lnSpcReduction="20000"/>
          </a:bodyPr>
          <a:lstStyle/>
          <a:p>
            <a:pPr algn="ctr">
              <a:buNone/>
            </a:pPr>
            <a:r>
              <a:rPr lang="en-US" b="1" dirty="0" smtClean="0"/>
              <a:t>SGT TEENA STODDART</a:t>
            </a:r>
          </a:p>
          <a:p>
            <a:pPr algn="ctr">
              <a:buNone/>
            </a:pPr>
            <a:r>
              <a:rPr lang="en-US" b="1" dirty="0" smtClean="0"/>
              <a:t>OTTAWA POLICE SERVICE</a:t>
            </a:r>
          </a:p>
          <a:p>
            <a:pPr algn="ctr">
              <a:buNone/>
            </a:pPr>
            <a:r>
              <a:rPr lang="en-US" b="1" dirty="0" smtClean="0">
                <a:hlinkClick r:id="rId3"/>
              </a:rPr>
              <a:t>STODDARTT@OTTAWAPOLICE.CA</a:t>
            </a:r>
            <a:endParaRPr lang="en-US" b="1" dirty="0" smtClean="0"/>
          </a:p>
          <a:p>
            <a:pPr>
              <a:buNone/>
            </a:pPr>
            <a:endParaRPr lang="en-US" sz="1200" dirty="0" smtClean="0"/>
          </a:p>
          <a:p>
            <a:pPr>
              <a:buNone/>
            </a:pPr>
            <a:endParaRPr lang="en-US" sz="1200" dirty="0" smtClean="0"/>
          </a:p>
          <a:p>
            <a:r>
              <a:rPr lang="en-US" dirty="0" smtClean="0"/>
              <a:t>17 years Front line, </a:t>
            </a:r>
          </a:p>
          <a:p>
            <a:r>
              <a:rPr lang="en-US" dirty="0" smtClean="0"/>
              <a:t>HR (tenure &amp; succession management projects),</a:t>
            </a:r>
          </a:p>
          <a:p>
            <a:r>
              <a:rPr lang="en-US" dirty="0" smtClean="0"/>
              <a:t>Collaborative Policing Project (HUB/COR), </a:t>
            </a:r>
          </a:p>
          <a:p>
            <a:r>
              <a:rPr lang="en-US" dirty="0" smtClean="0"/>
              <a:t>Major Case Management/</a:t>
            </a:r>
            <a:r>
              <a:rPr lang="en-US" dirty="0" err="1" smtClean="0"/>
              <a:t>ViCLAS</a:t>
            </a:r>
            <a:endParaRPr lang="en-US" dirty="0" smtClean="0"/>
          </a:p>
          <a:p>
            <a:r>
              <a:rPr lang="en-US" dirty="0" smtClean="0"/>
              <a:t>2010 </a:t>
            </a:r>
            <a:r>
              <a:rPr lang="en-US" dirty="0" err="1" smtClean="0"/>
              <a:t>Secondment</a:t>
            </a:r>
            <a:r>
              <a:rPr lang="en-US" dirty="0" smtClean="0"/>
              <a:t> to OPP </a:t>
            </a:r>
            <a:r>
              <a:rPr lang="en-US" dirty="0" err="1" smtClean="0"/>
              <a:t>Behavioural</a:t>
            </a:r>
            <a:r>
              <a:rPr lang="en-US" dirty="0" smtClean="0"/>
              <a:t> Sciences </a:t>
            </a:r>
          </a:p>
          <a:p>
            <a:r>
              <a:rPr lang="en-US" dirty="0" smtClean="0"/>
              <a:t>2012 back to OPS – Policy, Planning &amp; Analytics – audit/research</a:t>
            </a:r>
          </a:p>
          <a:p>
            <a:r>
              <a:rPr lang="en-US" dirty="0" smtClean="0"/>
              <a:t>2016 – QA </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1.jpg"/>
          <p:cNvPicPr>
            <a:picLocks noChangeAspect="1"/>
          </p:cNvPicPr>
          <p:nvPr/>
        </p:nvPicPr>
        <p:blipFill>
          <a:blip r:embed="rId2" cstate="print"/>
          <a:stretch>
            <a:fillRect/>
          </a:stretch>
        </p:blipFill>
        <p:spPr>
          <a:xfrm>
            <a:off x="0" y="0"/>
            <a:ext cx="9144000" cy="6858000"/>
          </a:xfrm>
          <a:prstGeom prst="rect">
            <a:avLst/>
          </a:prstGeom>
        </p:spPr>
      </p:pic>
      <p:sp>
        <p:nvSpPr>
          <p:cNvPr id="3" name="Title 2"/>
          <p:cNvSpPr>
            <a:spLocks noGrp="1"/>
          </p:cNvSpPr>
          <p:nvPr>
            <p:ph type="title"/>
          </p:nvPr>
        </p:nvSpPr>
        <p:spPr>
          <a:xfrm>
            <a:off x="381000" y="685800"/>
            <a:ext cx="8229600" cy="1143000"/>
          </a:xfrm>
        </p:spPr>
        <p:txBody>
          <a:bodyPr>
            <a:normAutofit/>
          </a:bodyPr>
          <a:lstStyle/>
          <a:p>
            <a:r>
              <a:rPr lang="en-CA" b="1" dirty="0" smtClean="0">
                <a:effectLst>
                  <a:outerShdw blurRad="38100" dist="38100" dir="2700000" algn="tl">
                    <a:srgbClr val="000000">
                      <a:alpha val="43137"/>
                    </a:srgbClr>
                  </a:outerShdw>
                </a:effectLst>
              </a:rPr>
              <a:t>WHAT IS THE VIOLENCE LINK</a:t>
            </a:r>
            <a:endParaRPr lang="en-US"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798637"/>
            <a:ext cx="8229600" cy="4525963"/>
          </a:xfrm>
        </p:spPr>
        <p:txBody>
          <a:bodyPr>
            <a:noAutofit/>
          </a:bodyPr>
          <a:lstStyle/>
          <a:p>
            <a:pPr>
              <a:buNone/>
            </a:pPr>
            <a:r>
              <a:rPr lang="en-US" sz="2400" dirty="0" smtClean="0">
                <a:cs typeface="Arial" pitchFamily="34" charset="0"/>
              </a:rPr>
              <a:t>What is known as the Violence Link is the link between animal abuse and human abuse.</a:t>
            </a:r>
          </a:p>
          <a:p>
            <a:pPr>
              <a:buNone/>
            </a:pPr>
            <a:endParaRPr lang="en-US" sz="2400" dirty="0" smtClean="0">
              <a:ea typeface="Times New Roman" panose="02020603050405020304" pitchFamily="18" charset="0"/>
              <a:cs typeface="Arial" pitchFamily="34" charset="0"/>
            </a:endParaRPr>
          </a:p>
          <a:p>
            <a:pPr>
              <a:buNone/>
            </a:pPr>
            <a:r>
              <a:rPr lang="en-US" sz="2400" dirty="0" smtClean="0">
                <a:ea typeface="Times New Roman" panose="02020603050405020304" pitchFamily="18" charset="0"/>
                <a:cs typeface="Arial" pitchFamily="34" charset="0"/>
              </a:rPr>
              <a:t>It has been established through decades of evidence-based research that where there is animal abuse there is a high probability a violent crime has or will be committed on a human.  This research is supported by the CACP, FBI, IACP, and various crime studies by Universities </a:t>
            </a:r>
          </a:p>
          <a:p>
            <a:pPr>
              <a:buNone/>
            </a:pPr>
            <a:endParaRPr lang="en-US" sz="2400" dirty="0" smtClean="0">
              <a:ea typeface="Times New Roman" panose="02020603050405020304" pitchFamily="18" charset="0"/>
              <a:cs typeface="Arial" pitchFamily="34" charset="0"/>
            </a:endParaRPr>
          </a:p>
          <a:p>
            <a:pPr>
              <a:buNone/>
            </a:pPr>
            <a:r>
              <a:rPr lang="en-US" sz="2400" dirty="0" smtClean="0">
                <a:ea typeface="Times New Roman" panose="02020603050405020304" pitchFamily="18" charset="0"/>
                <a:cs typeface="Arial" pitchFamily="34" charset="0"/>
              </a:rPr>
              <a:t>When we know better we do better.</a:t>
            </a:r>
            <a:endParaRPr lang="en-CA" sz="2400" dirty="0" smtClean="0">
              <a:cs typeface="Arial"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sz="3200" dirty="0" smtClean="0"/>
              <a:t>2017 Canadian Violence Link Conference</a:t>
            </a:r>
            <a:endParaRPr lang="en-US" sz="3200" dirty="0"/>
          </a:p>
        </p:txBody>
      </p:sp>
      <p:sp>
        <p:nvSpPr>
          <p:cNvPr id="3" name="Subtitle 2"/>
          <p:cNvSpPr>
            <a:spLocks noGrp="1"/>
          </p:cNvSpPr>
          <p:nvPr>
            <p:ph type="subTitle" idx="1"/>
          </p:nvPr>
        </p:nvSpPr>
        <p:spPr/>
        <p:txBody>
          <a:bodyPr/>
          <a:lstStyle/>
          <a:p>
            <a:r>
              <a:rPr lang="en-US" b="1" dirty="0" smtClean="0"/>
              <a:t>A number of issues were identified one of which was better police training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Picture1.jpg"/>
          <p:cNvPicPr>
            <a:picLocks noChangeAspect="1"/>
          </p:cNvPicPr>
          <p:nvPr/>
        </p:nvPicPr>
        <p:blipFill>
          <a:blip r:embed="rId2" cstate="print"/>
          <a:stretch>
            <a:fillRect/>
          </a:stretch>
        </p:blipFill>
        <p:spPr>
          <a:xfrm>
            <a:off x="0" y="0"/>
            <a:ext cx="9144000" cy="6858000"/>
          </a:xfrm>
          <a:prstGeom prst="rect">
            <a:avLst/>
          </a:prstGeom>
        </p:spPr>
      </p:pic>
      <p:grpSp>
        <p:nvGrpSpPr>
          <p:cNvPr id="3" name="Group 17"/>
          <p:cNvGrpSpPr/>
          <p:nvPr/>
        </p:nvGrpSpPr>
        <p:grpSpPr>
          <a:xfrm>
            <a:off x="357158" y="1000108"/>
            <a:ext cx="8786842" cy="5172915"/>
            <a:chOff x="76200" y="1219200"/>
            <a:chExt cx="8534400" cy="4674750"/>
          </a:xfrm>
        </p:grpSpPr>
        <p:sp>
          <p:nvSpPr>
            <p:cNvPr id="4" name="Oval 3"/>
            <p:cNvSpPr/>
            <p:nvPr/>
          </p:nvSpPr>
          <p:spPr>
            <a:xfrm>
              <a:off x="2438400" y="2286000"/>
              <a:ext cx="3810000" cy="2743200"/>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dirty="0">
                  <a:effectLst>
                    <a:outerShdw blurRad="38100" dist="38100" dir="2700000" algn="tl">
                      <a:srgbClr val="000000">
                        <a:alpha val="43137"/>
                      </a:srgbClr>
                    </a:outerShdw>
                  </a:effectLst>
                  <a:latin typeface="Arial Black" pitchFamily="34" charset="0"/>
                </a:rPr>
                <a:t>RESEARCH</a:t>
              </a:r>
            </a:p>
          </p:txBody>
        </p:sp>
        <p:sp>
          <p:nvSpPr>
            <p:cNvPr id="5" name="Oval 4"/>
            <p:cNvSpPr/>
            <p:nvPr/>
          </p:nvSpPr>
          <p:spPr>
            <a:xfrm>
              <a:off x="1457506" y="452235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sz="1000" b="1" dirty="0">
                  <a:solidFill>
                    <a:schemeClr val="tx1"/>
                  </a:solidFill>
                  <a:latin typeface="Arial Black" pitchFamily="34" charset="0"/>
                  <a:cs typeface="Arial" pitchFamily="34" charset="0"/>
                </a:rPr>
                <a:t>Major Crime</a:t>
              </a:r>
            </a:p>
            <a:p>
              <a:pPr lvl="0" algn="ctr"/>
              <a:r>
                <a:rPr lang="en-US" sz="1100" dirty="0">
                  <a:solidFill>
                    <a:schemeClr val="tx1"/>
                  </a:solidFill>
                  <a:latin typeface="Arial" pitchFamily="34" charset="0"/>
                  <a:cs typeface="Arial" pitchFamily="34" charset="0"/>
                </a:rPr>
                <a:t>FBI accepts animal cruelty as a indicator for serial killers</a:t>
              </a:r>
            </a:p>
            <a:p>
              <a:pPr lvl="0" algn="ctr"/>
              <a:endParaRPr lang="en-US" sz="1100" dirty="0">
                <a:solidFill>
                  <a:schemeClr val="tx1"/>
                </a:solidFill>
                <a:latin typeface="Arial" pitchFamily="34" charset="0"/>
                <a:cs typeface="Arial" pitchFamily="34" charset="0"/>
              </a:endParaRPr>
            </a:p>
            <a:p>
              <a:pPr lvl="0" algn="ctr"/>
              <a:r>
                <a:rPr lang="en-US" sz="1100" b="1" dirty="0">
                  <a:solidFill>
                    <a:schemeClr val="tx1"/>
                  </a:solidFill>
                  <a:latin typeface="Arial" pitchFamily="34" charset="0"/>
                  <a:cs typeface="Arial" pitchFamily="34" charset="0"/>
                </a:rPr>
                <a:t>43% </a:t>
              </a:r>
              <a:r>
                <a:rPr lang="en-US" sz="1100" dirty="0">
                  <a:solidFill>
                    <a:schemeClr val="tx1"/>
                  </a:solidFill>
                  <a:latin typeface="Arial" pitchFamily="34" charset="0"/>
                  <a:cs typeface="Arial" pitchFamily="34" charset="0"/>
                </a:rPr>
                <a:t>of school shooters were found to have committed animal abuse</a:t>
              </a:r>
            </a:p>
            <a:p>
              <a:pPr lvl="0" algn="ctr"/>
              <a:r>
                <a:rPr lang="en-US" sz="1100" dirty="0">
                  <a:solidFill>
                    <a:schemeClr val="tx1"/>
                  </a:solidFill>
                  <a:latin typeface="Arial" pitchFamily="34" charset="0"/>
                  <a:cs typeface="Arial" pitchFamily="34" charset="0"/>
                </a:rPr>
                <a:t>(</a:t>
              </a:r>
              <a:r>
                <a:rPr lang="en-US" sz="1100" dirty="0" err="1">
                  <a:solidFill>
                    <a:schemeClr val="tx1"/>
                  </a:solidFill>
                  <a:latin typeface="Arial" pitchFamily="34" charset="0"/>
                  <a:cs typeface="Arial" pitchFamily="34" charset="0"/>
                </a:rPr>
                <a:t>Arluke</a:t>
              </a:r>
              <a:r>
                <a:rPr lang="en-US" sz="1100" dirty="0">
                  <a:solidFill>
                    <a:schemeClr val="tx1"/>
                  </a:solidFill>
                  <a:latin typeface="Arial" pitchFamily="34" charset="0"/>
                  <a:cs typeface="Arial" pitchFamily="34" charset="0"/>
                </a:rPr>
                <a:t> &amp; </a:t>
              </a:r>
              <a:r>
                <a:rPr lang="en-US" sz="1100" dirty="0" err="1">
                  <a:solidFill>
                    <a:schemeClr val="tx1"/>
                  </a:solidFill>
                  <a:latin typeface="Arial" pitchFamily="34" charset="0"/>
                  <a:cs typeface="Arial" pitchFamily="34" charset="0"/>
                </a:rPr>
                <a:t>Madfis</a:t>
              </a:r>
              <a:r>
                <a:rPr lang="en-US" sz="1100" dirty="0">
                  <a:solidFill>
                    <a:schemeClr val="tx1"/>
                  </a:solidFill>
                  <a:latin typeface="Arial" pitchFamily="34" charset="0"/>
                  <a:cs typeface="Arial" pitchFamily="34" charset="0"/>
                </a:rPr>
                <a:t>, 2014)</a:t>
              </a:r>
            </a:p>
          </p:txBody>
        </p:sp>
        <p:sp>
          <p:nvSpPr>
            <p:cNvPr id="6" name="Oval 5"/>
            <p:cNvSpPr/>
            <p:nvPr/>
          </p:nvSpPr>
          <p:spPr>
            <a:xfrm>
              <a:off x="76200" y="32766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endParaRPr lang="en-US" sz="1000" dirty="0">
                <a:solidFill>
                  <a:schemeClr val="tx1"/>
                </a:solidFill>
                <a:latin typeface="Arial" pitchFamily="34" charset="0"/>
                <a:cs typeface="Arial" pitchFamily="34" charset="0"/>
              </a:endParaRPr>
            </a:p>
          </p:txBody>
        </p:sp>
        <p:sp>
          <p:nvSpPr>
            <p:cNvPr id="7" name="Oval 6"/>
            <p:cNvSpPr/>
            <p:nvPr/>
          </p:nvSpPr>
          <p:spPr>
            <a:xfrm>
              <a:off x="533400" y="19050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sz="1000" b="1" dirty="0">
                  <a:solidFill>
                    <a:schemeClr val="tx1"/>
                  </a:solidFill>
                  <a:latin typeface="Arial Black" pitchFamily="34" charset="0"/>
                  <a:cs typeface="Arial" pitchFamily="34" charset="0"/>
                </a:rPr>
                <a:t>SACA</a:t>
              </a:r>
            </a:p>
            <a:p>
              <a:pPr lvl="0" algn="ctr"/>
              <a:r>
                <a:rPr lang="en-US" sz="1200" dirty="0">
                  <a:solidFill>
                    <a:schemeClr val="tx1"/>
                  </a:solidFill>
                  <a:latin typeface="Arial" pitchFamily="34" charset="0"/>
                  <a:cs typeface="Arial" pitchFamily="34" charset="0"/>
                </a:rPr>
                <a:t>Int’l journal of Law &amp; Psychiatry – ½ of rapists and 1/3 of child molesters committed animal abuse during adolescence</a:t>
              </a:r>
              <a:r>
                <a:rPr lang="en-US" sz="1200" b="1" dirty="0">
                  <a:solidFill>
                    <a:schemeClr val="tx1"/>
                  </a:solidFill>
                  <a:latin typeface="Arial" pitchFamily="34" charset="0"/>
                  <a:cs typeface="Arial" pitchFamily="34" charset="0"/>
                </a:rPr>
                <a:t>.</a:t>
              </a:r>
              <a:r>
                <a:rPr lang="en-US" sz="1200" dirty="0">
                  <a:solidFill>
                    <a:schemeClr val="tx1"/>
                  </a:solidFill>
                  <a:latin typeface="Arial" pitchFamily="34" charset="0"/>
                  <a:cs typeface="Arial" pitchFamily="34" charset="0"/>
                </a:rPr>
                <a:t> Pedophiles use animals to lure and/or groom their victims -</a:t>
              </a:r>
            </a:p>
          </p:txBody>
        </p:sp>
        <p:sp>
          <p:nvSpPr>
            <p:cNvPr id="8" name="Oval 7"/>
            <p:cNvSpPr/>
            <p:nvPr/>
          </p:nvSpPr>
          <p:spPr>
            <a:xfrm>
              <a:off x="2971800" y="12192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endParaRPr lang="en-US" sz="1000" dirty="0">
                <a:solidFill>
                  <a:schemeClr val="tx1"/>
                </a:solidFill>
                <a:latin typeface="Arial" pitchFamily="34" charset="0"/>
                <a:cs typeface="Arial" pitchFamily="34" charset="0"/>
              </a:endParaRPr>
            </a:p>
          </p:txBody>
        </p:sp>
        <p:sp>
          <p:nvSpPr>
            <p:cNvPr id="9" name="Oval 8"/>
            <p:cNvSpPr/>
            <p:nvPr/>
          </p:nvSpPr>
          <p:spPr>
            <a:xfrm>
              <a:off x="5486400" y="19050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sz="1000" b="1" dirty="0">
                  <a:solidFill>
                    <a:schemeClr val="tx1"/>
                  </a:solidFill>
                  <a:latin typeface="Arial Black" pitchFamily="34" charset="0"/>
                  <a:cs typeface="Arial" pitchFamily="34" charset="0"/>
                </a:rPr>
                <a:t>Gangs</a:t>
              </a:r>
            </a:p>
            <a:p>
              <a:pPr lvl="0" algn="ctr"/>
              <a:r>
                <a:rPr lang="en-US" sz="1100" b="1" dirty="0">
                  <a:solidFill>
                    <a:schemeClr val="tx1"/>
                  </a:solidFill>
                  <a:latin typeface="Arial" pitchFamily="34" charset="0"/>
                  <a:cs typeface="Arial" pitchFamily="34" charset="0"/>
                </a:rPr>
                <a:t>82% </a:t>
              </a:r>
              <a:r>
                <a:rPr lang="en-US" sz="1100" dirty="0">
                  <a:solidFill>
                    <a:schemeClr val="tx1"/>
                  </a:solidFill>
                  <a:latin typeface="Arial" pitchFamily="34" charset="0"/>
                  <a:cs typeface="Arial" pitchFamily="34" charset="0"/>
                </a:rPr>
                <a:t>arrested for animal abuse had prior convictions for assault, weapons, or drug offences </a:t>
              </a:r>
            </a:p>
            <a:p>
              <a:pPr lvl="0" algn="ctr"/>
              <a:r>
                <a:rPr lang="en-US" sz="1100" i="1" dirty="0">
                  <a:solidFill>
                    <a:schemeClr val="tx1"/>
                  </a:solidFill>
                  <a:latin typeface="Arial" pitchFamily="34" charset="0"/>
                  <a:cs typeface="Arial" pitchFamily="34" charset="0"/>
                </a:rPr>
                <a:t>(Chicago Crime Commission</a:t>
              </a:r>
              <a:r>
                <a:rPr lang="en-US" sz="1100" dirty="0">
                  <a:solidFill>
                    <a:schemeClr val="tx1"/>
                  </a:solidFill>
                  <a:latin typeface="Arial" pitchFamily="34" charset="0"/>
                  <a:cs typeface="Arial" pitchFamily="34" charset="0"/>
                </a:rPr>
                <a:t>)</a:t>
              </a:r>
            </a:p>
          </p:txBody>
        </p:sp>
        <p:sp>
          <p:nvSpPr>
            <p:cNvPr id="10" name="Oval 9"/>
            <p:cNvSpPr/>
            <p:nvPr/>
          </p:nvSpPr>
          <p:spPr>
            <a:xfrm>
              <a:off x="5867400" y="32766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endParaRPr lang="en-US" sz="1000" dirty="0">
                <a:solidFill>
                  <a:schemeClr val="tx1"/>
                </a:solidFill>
                <a:latin typeface="Arial" pitchFamily="34" charset="0"/>
                <a:cs typeface="Arial" pitchFamily="34" charset="0"/>
              </a:endParaRPr>
            </a:p>
          </p:txBody>
        </p:sp>
        <p:sp>
          <p:nvSpPr>
            <p:cNvPr id="11" name="Oval 10"/>
            <p:cNvSpPr/>
            <p:nvPr/>
          </p:nvSpPr>
          <p:spPr>
            <a:xfrm>
              <a:off x="4419600" y="4495800"/>
              <a:ext cx="2743200" cy="1371600"/>
            </a:xfrm>
            <a:prstGeom prst="ellipse">
              <a:avLst/>
            </a:prstGeom>
            <a:solidFill>
              <a:schemeClr val="accent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sz="1000" b="1" dirty="0">
                  <a:solidFill>
                    <a:schemeClr val="tx1"/>
                  </a:solidFill>
                  <a:latin typeface="Arial Black" pitchFamily="34" charset="0"/>
                  <a:cs typeface="Arial" pitchFamily="34" charset="0"/>
                </a:rPr>
                <a:t>District Investigations</a:t>
              </a:r>
              <a:endParaRPr lang="en-US" sz="1000" dirty="0">
                <a:solidFill>
                  <a:schemeClr val="tx1"/>
                </a:solidFill>
                <a:latin typeface="Arial" pitchFamily="34" charset="0"/>
                <a:cs typeface="Arial" pitchFamily="34" charset="0"/>
              </a:endParaRPr>
            </a:p>
            <a:p>
              <a:pPr lvl="0" algn="ctr"/>
              <a:r>
                <a:rPr lang="en-US" sz="1200" dirty="0">
                  <a:solidFill>
                    <a:schemeClr val="tx1"/>
                  </a:solidFill>
                  <a:latin typeface="Arial" pitchFamily="34" charset="0"/>
                  <a:cs typeface="Arial" pitchFamily="34" charset="0"/>
                </a:rPr>
                <a:t>In an analysis of FBI reports, </a:t>
              </a:r>
              <a:r>
                <a:rPr lang="en-US" sz="1200" b="1" dirty="0">
                  <a:solidFill>
                    <a:schemeClr val="tx1"/>
                  </a:solidFill>
                  <a:latin typeface="Arial" pitchFamily="34" charset="0"/>
                  <a:cs typeface="Arial" pitchFamily="34" charset="0"/>
                </a:rPr>
                <a:t>96% </a:t>
              </a:r>
              <a:r>
                <a:rPr lang="en-US" sz="1200" dirty="0">
                  <a:solidFill>
                    <a:schemeClr val="tx1"/>
                  </a:solidFill>
                  <a:latin typeface="Arial" pitchFamily="34" charset="0"/>
                  <a:cs typeface="Arial" pitchFamily="34" charset="0"/>
                </a:rPr>
                <a:t>of animal cruelty offenders had other documented criminal offences</a:t>
              </a:r>
            </a:p>
            <a:p>
              <a:pPr lvl="0" algn="ctr"/>
              <a:r>
                <a:rPr lang="en-US" sz="1200" dirty="0">
                  <a:solidFill>
                    <a:schemeClr val="tx1"/>
                  </a:solidFill>
                  <a:latin typeface="Arial" pitchFamily="34" charset="0"/>
                  <a:cs typeface="Arial" pitchFamily="34" charset="0"/>
                </a:rPr>
                <a:t>(Levitt et al., 2016)</a:t>
              </a:r>
              <a:endParaRPr lang="en-US" sz="1200" dirty="0">
                <a:solidFill>
                  <a:schemeClr val="tx1"/>
                </a:solidFill>
                <a:latin typeface="Arial Black" pitchFamily="34" charset="0"/>
                <a:cs typeface="Arial" pitchFamily="34" charset="0"/>
              </a:endParaRPr>
            </a:p>
          </p:txBody>
        </p:sp>
        <p:sp>
          <p:nvSpPr>
            <p:cNvPr id="12" name="TextBox 21"/>
            <p:cNvSpPr txBox="1"/>
            <p:nvPr/>
          </p:nvSpPr>
          <p:spPr>
            <a:xfrm>
              <a:off x="6019800" y="3352800"/>
              <a:ext cx="2438400"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sz="1000" b="1" dirty="0">
                  <a:latin typeface="Arial Black" pitchFamily="34" charset="0"/>
                  <a:cs typeface="Arial" pitchFamily="34" charset="0"/>
                </a:rPr>
                <a:t>Youth</a:t>
              </a:r>
            </a:p>
            <a:p>
              <a:pPr lvl="0" algn="ctr"/>
              <a:r>
                <a:rPr lang="en-US" sz="1100" dirty="0">
                  <a:latin typeface="Arial" pitchFamily="34" charset="0"/>
                  <a:cs typeface="Arial" pitchFamily="34" charset="0"/>
                </a:rPr>
                <a:t>Youth who engage in repeated childhood animal cruelty are more likely to engage in recurrent violent crimes as adults - robbery, sexual assault, aggravated assault, and murder (Overton et al., 2012)</a:t>
              </a:r>
              <a:endParaRPr lang="en-US" sz="1100" dirty="0"/>
            </a:p>
          </p:txBody>
        </p:sp>
        <p:sp>
          <p:nvSpPr>
            <p:cNvPr id="13" name="TextBox 22"/>
            <p:cNvSpPr txBox="1"/>
            <p:nvPr/>
          </p:nvSpPr>
          <p:spPr>
            <a:xfrm>
              <a:off x="3076564" y="1290638"/>
              <a:ext cx="2590800" cy="13837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sz="1000" b="1" dirty="0">
                  <a:latin typeface="Arial Black" pitchFamily="34" charset="0"/>
                  <a:cs typeface="Arial" pitchFamily="34" charset="0"/>
                </a:rPr>
                <a:t>Partne</a:t>
              </a:r>
              <a:r>
                <a:rPr lang="en-US" sz="1000" b="1" dirty="0">
                  <a:latin typeface="Arial" pitchFamily="34" charset="0"/>
                  <a:cs typeface="Arial" pitchFamily="34" charset="0"/>
                </a:rPr>
                <a:t>r</a:t>
              </a:r>
            </a:p>
            <a:p>
              <a:pPr lvl="0" algn="ctr"/>
              <a:r>
                <a:rPr lang="en-US" sz="1050" b="1" dirty="0">
                  <a:latin typeface="Arial" pitchFamily="34" charset="0"/>
                  <a:cs typeface="Arial" pitchFamily="34" charset="0"/>
                </a:rPr>
                <a:t>89% </a:t>
              </a:r>
              <a:r>
                <a:rPr lang="en-US" sz="1050" dirty="0">
                  <a:latin typeface="Arial" pitchFamily="34" charset="0"/>
                  <a:cs typeface="Arial" pitchFamily="34" charset="0"/>
                </a:rPr>
                <a:t>IPV cases involved animal abuse.  </a:t>
              </a:r>
              <a:r>
                <a:rPr lang="en-US" sz="1050" b="1" dirty="0">
                  <a:latin typeface="Arial" pitchFamily="34" charset="0"/>
                  <a:cs typeface="Arial" pitchFamily="34" charset="0"/>
                </a:rPr>
                <a:t>43% - 74% </a:t>
              </a:r>
              <a:r>
                <a:rPr lang="en-US" sz="1050" dirty="0">
                  <a:latin typeface="Arial" pitchFamily="34" charset="0"/>
                  <a:cs typeface="Arial" pitchFamily="34" charset="0"/>
                </a:rPr>
                <a:t>of IPV victims in Canada report they either don’t report, or stay in dangerous domestic situations to protect their pets</a:t>
              </a:r>
            </a:p>
            <a:p>
              <a:pPr lvl="0" algn="ctr"/>
              <a:r>
                <a:rPr lang="en-US" sz="1050" dirty="0">
                  <a:latin typeface="Arial" pitchFamily="34" charset="0"/>
                  <a:cs typeface="Arial" pitchFamily="34" charset="0"/>
                </a:rPr>
                <a:t>(</a:t>
              </a:r>
              <a:r>
                <a:rPr lang="en-US" sz="1050" dirty="0" err="1">
                  <a:latin typeface="Arial" pitchFamily="34" charset="0"/>
                  <a:cs typeface="Arial" pitchFamily="34" charset="0"/>
                </a:rPr>
                <a:t>Daniell</a:t>
              </a:r>
              <a:r>
                <a:rPr lang="en-US" sz="1050" dirty="0">
                  <a:latin typeface="Arial" pitchFamily="34" charset="0"/>
                  <a:cs typeface="Arial" pitchFamily="34" charset="0"/>
                </a:rPr>
                <a:t>, 2001; McIntosh, 2004; Crawford &amp; Clarke, 2012) </a:t>
              </a:r>
            </a:p>
            <a:p>
              <a:endParaRPr lang="en-US" sz="1000" dirty="0"/>
            </a:p>
          </p:txBody>
        </p:sp>
        <p:sp>
          <p:nvSpPr>
            <p:cNvPr id="14" name="TextBox 23"/>
            <p:cNvSpPr txBox="1"/>
            <p:nvPr/>
          </p:nvSpPr>
          <p:spPr>
            <a:xfrm>
              <a:off x="266700" y="3531513"/>
              <a:ext cx="236220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sz="1000" b="1" dirty="0">
                  <a:latin typeface="Arial Black" pitchFamily="34" charset="0"/>
                  <a:cs typeface="Arial" pitchFamily="34" charset="0"/>
                </a:rPr>
                <a:t>Forensic Identification </a:t>
              </a:r>
            </a:p>
            <a:p>
              <a:pPr lvl="0" algn="ctr"/>
              <a:r>
                <a:rPr lang="en-US" sz="1100" dirty="0">
                  <a:latin typeface="Arial" pitchFamily="34" charset="0"/>
                  <a:cs typeface="Arial" pitchFamily="34" charset="0"/>
                </a:rPr>
                <a:t>Dr. Melinda Merck (Vet) solved cases involving crimes from pedophilia to drug dealing using forensics on animals  (</a:t>
              </a:r>
              <a:r>
                <a:rPr lang="en-US" sz="1100" i="1" dirty="0">
                  <a:latin typeface="Arial" pitchFamily="34" charset="0"/>
                  <a:cs typeface="Arial" pitchFamily="34" charset="0"/>
                </a:rPr>
                <a:t>The Role of Vet Forensics</a:t>
              </a:r>
              <a:r>
                <a:rPr lang="en-US" sz="1100" dirty="0">
                  <a:latin typeface="Arial" pitchFamily="34" charset="0"/>
                  <a:cs typeface="Arial" pitchFamily="34" charset="0"/>
                </a:rPr>
                <a:t> -IACP)</a:t>
              </a:r>
            </a:p>
          </p:txBody>
        </p:sp>
      </p:grpSp>
      <p:sp>
        <p:nvSpPr>
          <p:cNvPr id="15" name="TextBox 14"/>
          <p:cNvSpPr txBox="1"/>
          <p:nvPr/>
        </p:nvSpPr>
        <p:spPr>
          <a:xfrm>
            <a:off x="990600" y="990600"/>
            <a:ext cx="990600" cy="381000"/>
          </a:xfrm>
          <a:prstGeom prst="rect">
            <a:avLst/>
          </a:prstGeom>
          <a:solidFill>
            <a:srgbClr val="FFFF00"/>
          </a:solidFill>
        </p:spPr>
        <p:txBody>
          <a:bodyPr wrap="square" rtlCol="0">
            <a:spAutoFit/>
          </a:bodyPr>
          <a:lstStyle/>
          <a:p>
            <a:r>
              <a:rPr lang="en-US" dirty="0" smtClean="0"/>
              <a:t>PATROL</a:t>
            </a:r>
            <a:endParaRPr lang="en-US" dirty="0"/>
          </a:p>
        </p:txBody>
      </p:sp>
      <p:sp>
        <p:nvSpPr>
          <p:cNvPr id="16" name="TextBox 15"/>
          <p:cNvSpPr txBox="1"/>
          <p:nvPr/>
        </p:nvSpPr>
        <p:spPr>
          <a:xfrm>
            <a:off x="6781800" y="914400"/>
            <a:ext cx="990600" cy="369332"/>
          </a:xfrm>
          <a:prstGeom prst="rect">
            <a:avLst/>
          </a:prstGeom>
          <a:solidFill>
            <a:srgbClr val="FFFF00"/>
          </a:solidFill>
        </p:spPr>
        <p:txBody>
          <a:bodyPr wrap="square" rtlCol="0">
            <a:spAutoFit/>
          </a:bodyPr>
          <a:lstStyle/>
          <a:p>
            <a:r>
              <a:rPr lang="en-US" dirty="0" smtClean="0"/>
              <a:t>PATROL</a:t>
            </a:r>
            <a:endParaRPr lang="en-US" dirty="0"/>
          </a:p>
        </p:txBody>
      </p:sp>
      <p:sp>
        <p:nvSpPr>
          <p:cNvPr id="17" name="TextBox 16"/>
          <p:cNvSpPr txBox="1"/>
          <p:nvPr/>
        </p:nvSpPr>
        <p:spPr>
          <a:xfrm>
            <a:off x="609600" y="5638800"/>
            <a:ext cx="990600" cy="369332"/>
          </a:xfrm>
          <a:prstGeom prst="rect">
            <a:avLst/>
          </a:prstGeom>
          <a:solidFill>
            <a:srgbClr val="FFFF00"/>
          </a:solidFill>
        </p:spPr>
        <p:txBody>
          <a:bodyPr wrap="square" rtlCol="0">
            <a:spAutoFit/>
          </a:bodyPr>
          <a:lstStyle/>
          <a:p>
            <a:r>
              <a:rPr lang="en-US" dirty="0" smtClean="0"/>
              <a:t>PATROL</a:t>
            </a:r>
            <a:endParaRPr lang="en-US" dirty="0"/>
          </a:p>
        </p:txBody>
      </p:sp>
      <p:sp>
        <p:nvSpPr>
          <p:cNvPr id="18" name="TextBox 17"/>
          <p:cNvSpPr txBox="1"/>
          <p:nvPr/>
        </p:nvSpPr>
        <p:spPr>
          <a:xfrm>
            <a:off x="7724203" y="5562600"/>
            <a:ext cx="886397" cy="369332"/>
          </a:xfrm>
          <a:prstGeom prst="rect">
            <a:avLst/>
          </a:prstGeom>
          <a:solidFill>
            <a:srgbClr val="FFFF00"/>
          </a:solidFill>
        </p:spPr>
        <p:txBody>
          <a:bodyPr wrap="none" rtlCol="0">
            <a:spAutoFit/>
          </a:bodyPr>
          <a:lstStyle/>
          <a:p>
            <a:r>
              <a:rPr lang="en-US" dirty="0" smtClean="0"/>
              <a:t>PATROL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3" cstate="print"/>
          <a:stretch>
            <a:fillRect/>
          </a:stretch>
        </p:blipFill>
        <p:spPr>
          <a:xfrm>
            <a:off x="-29817" y="-76200"/>
            <a:ext cx="9144000" cy="6858000"/>
          </a:xfrm>
          <a:prstGeom prst="rect">
            <a:avLst/>
          </a:prstGeom>
        </p:spPr>
      </p:pic>
      <p:sp>
        <p:nvSpPr>
          <p:cNvPr id="21507" name="Rectangle 3"/>
          <p:cNvSpPr>
            <a:spLocks noChangeArrowheads="1"/>
          </p:cNvSpPr>
          <p:nvPr/>
        </p:nvSpPr>
        <p:spPr bwMode="auto">
          <a:xfrm>
            <a:off x="838200" y="1905000"/>
            <a:ext cx="74676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l" defTabSz="914400" rtl="0" eaLnBrk="0" fontAlgn="base" latinLnBrk="0" hangingPunct="0">
              <a:lnSpc>
                <a:spcPct val="100000"/>
              </a:lnSpc>
              <a:spcBef>
                <a:spcPct val="0"/>
              </a:spcBef>
              <a:spcAft>
                <a:spcPts val="600"/>
              </a:spcAft>
              <a:buClrTx/>
              <a:buSzTx/>
              <a:buFontTx/>
              <a:buChar char="•"/>
              <a:tabLst/>
            </a:pPr>
            <a:r>
              <a:rPr kumimoji="0" lang="en-US" sz="2000" b="0" i="0" u="none" strike="noStrike" cap="none" normalizeH="0" baseline="0" dirty="0">
                <a:ln>
                  <a:noFill/>
                </a:ln>
                <a:solidFill>
                  <a:schemeClr val="tx1"/>
                </a:solidFill>
                <a:effectLst/>
                <a:ea typeface="MS Mincho" pitchFamily="49" charset="-128"/>
                <a:cs typeface="Arial" pitchFamily="34" charset="0"/>
              </a:rPr>
              <a:t>Identify criminal acts (18-388), </a:t>
            </a:r>
            <a:endParaRPr kumimoji="0" lang="en-US" sz="2000" b="0" i="0" u="none" strike="noStrike" cap="none" normalizeH="0" baseline="0" dirty="0">
              <a:ln>
                <a:noFill/>
              </a:ln>
              <a:solidFill>
                <a:schemeClr val="tx1"/>
              </a:solidFill>
              <a:effectLst/>
              <a:cs typeface="Arial" pitchFamily="34" charset="0"/>
            </a:endParaRPr>
          </a:p>
          <a:p>
            <a:pPr marL="231775" marR="0" lvl="0" indent="-231775" algn="l" defTabSz="914400" rtl="0" eaLnBrk="0" fontAlgn="base" latinLnBrk="0" hangingPunct="0">
              <a:lnSpc>
                <a:spcPct val="100000"/>
              </a:lnSpc>
              <a:spcBef>
                <a:spcPct val="0"/>
              </a:spcBef>
              <a:spcAft>
                <a:spcPts val="600"/>
              </a:spcAft>
              <a:buClrTx/>
              <a:buSzTx/>
              <a:buFontTx/>
              <a:buChar char="•"/>
              <a:tabLst/>
            </a:pPr>
            <a:r>
              <a:rPr kumimoji="0" lang="en-US" sz="2000" b="0" i="0" u="none" strike="noStrike" cap="none" normalizeH="0" baseline="0" dirty="0">
                <a:ln>
                  <a:noFill/>
                </a:ln>
                <a:solidFill>
                  <a:schemeClr val="tx1"/>
                </a:solidFill>
                <a:effectLst/>
                <a:ea typeface="MS Mincho" pitchFamily="49" charset="-128"/>
                <a:cs typeface="Arial" pitchFamily="34" charset="0"/>
              </a:rPr>
              <a:t>Strengthen cases going before the courts by training front line officers in what to look for and how to articulate it in court (need to know how to recognize the violence link </a:t>
            </a:r>
          </a:p>
          <a:p>
            <a:pPr marL="231775" marR="0" lvl="0" indent="-231775" algn="l" defTabSz="914400" rtl="0" eaLnBrk="0" fontAlgn="base" latinLnBrk="0" hangingPunct="0">
              <a:lnSpc>
                <a:spcPct val="100000"/>
              </a:lnSpc>
              <a:spcBef>
                <a:spcPct val="0"/>
              </a:spcBef>
              <a:spcAft>
                <a:spcPts val="600"/>
              </a:spcAft>
              <a:buClrTx/>
              <a:buSzTx/>
              <a:buFontTx/>
              <a:buChar char="•"/>
              <a:tabLst/>
            </a:pPr>
            <a:r>
              <a:rPr kumimoji="0" lang="en-US" sz="2000" b="0" i="0" u="none" strike="noStrike" cap="none" normalizeH="0" baseline="0" dirty="0">
                <a:ln>
                  <a:noFill/>
                </a:ln>
                <a:solidFill>
                  <a:schemeClr val="tx1"/>
                </a:solidFill>
                <a:effectLst/>
                <a:ea typeface="MS Mincho" pitchFamily="49" charset="-128"/>
                <a:cs typeface="Arial" pitchFamily="34" charset="0"/>
              </a:rPr>
              <a:t>Identify risk factors, protect victims of violent crime (know stats. </a:t>
            </a:r>
            <a:endParaRPr kumimoji="0" lang="en-US" sz="2000" b="0" i="0" u="none" strike="noStrike" cap="none" normalizeH="0" baseline="0" dirty="0">
              <a:ln>
                <a:noFill/>
              </a:ln>
              <a:solidFill>
                <a:schemeClr val="tx1"/>
              </a:solidFill>
              <a:effectLst/>
              <a:cs typeface="Arial" pitchFamily="34" charset="0"/>
            </a:endParaRPr>
          </a:p>
          <a:p>
            <a:pPr marL="231775" marR="0" lvl="0" indent="-231775" algn="l" defTabSz="914400" rtl="0" eaLnBrk="0" fontAlgn="base" latinLnBrk="0" hangingPunct="0">
              <a:lnSpc>
                <a:spcPct val="100000"/>
              </a:lnSpc>
              <a:spcBef>
                <a:spcPct val="0"/>
              </a:spcBef>
              <a:spcAft>
                <a:spcPts val="600"/>
              </a:spcAft>
              <a:buClrTx/>
              <a:buSzTx/>
              <a:buFontTx/>
              <a:buChar char="•"/>
              <a:tabLst/>
            </a:pPr>
            <a:r>
              <a:rPr kumimoji="0" lang="en-US" sz="2000" b="0" i="0" u="none" strike="noStrike" cap="none" normalizeH="0" baseline="0" dirty="0">
                <a:ln>
                  <a:noFill/>
                </a:ln>
                <a:solidFill>
                  <a:schemeClr val="tx1"/>
                </a:solidFill>
                <a:effectLst/>
                <a:ea typeface="MS Mincho" pitchFamily="49" charset="-128"/>
                <a:cs typeface="Arial" pitchFamily="34" charset="0"/>
              </a:rPr>
              <a:t>Prevent further victimization, (18-46417) and </a:t>
            </a:r>
          </a:p>
          <a:p>
            <a:pPr marL="231775" lvl="0" indent="-231775" eaLnBrk="0" fontAlgn="base" hangingPunct="0">
              <a:spcBef>
                <a:spcPct val="0"/>
              </a:spcBef>
              <a:spcAft>
                <a:spcPts val="600"/>
              </a:spcAft>
              <a:buFont typeface="Arial" pitchFamily="34" charset="0"/>
              <a:buChar char="•"/>
            </a:pPr>
            <a:r>
              <a:rPr kumimoji="0" lang="en-US" sz="2000" b="0" i="0" u="none" strike="noStrike" cap="none" normalizeH="0" baseline="0" dirty="0">
                <a:ln>
                  <a:noFill/>
                </a:ln>
                <a:solidFill>
                  <a:schemeClr val="tx1"/>
                </a:solidFill>
                <a:effectLst/>
                <a:ea typeface="MS Mincho" pitchFamily="49" charset="-128"/>
                <a:cs typeface="Arial" pitchFamily="34" charset="0"/>
              </a:rPr>
              <a:t>Provide information for future dangerous offender </a:t>
            </a:r>
            <a:r>
              <a:rPr kumimoji="0" lang="en-US" sz="2000" b="0" i="0" u="none" strike="noStrike" cap="none" normalizeH="0" baseline="0" dirty="0" smtClean="0">
                <a:ln>
                  <a:noFill/>
                </a:ln>
                <a:solidFill>
                  <a:schemeClr val="tx1"/>
                </a:solidFill>
                <a:effectLst/>
                <a:ea typeface="MS Mincho" pitchFamily="49" charset="-128"/>
                <a:cs typeface="Arial" pitchFamily="34" charset="0"/>
              </a:rPr>
              <a:t>application</a:t>
            </a:r>
            <a:endParaRPr lang="en-US" sz="2000" dirty="0">
              <a:ea typeface="MS Mincho" pitchFamily="49" charset="-128"/>
              <a:cs typeface="Arial" pitchFamily="34" charset="0"/>
            </a:endParaRPr>
          </a:p>
          <a:p>
            <a:pPr marL="231775" lvl="0" indent="-231775" eaLnBrk="0" fontAlgn="base" hangingPunct="0">
              <a:spcBef>
                <a:spcPct val="0"/>
              </a:spcBef>
              <a:spcAft>
                <a:spcPts val="600"/>
              </a:spcAft>
            </a:pPr>
            <a:endParaRPr lang="en-US" sz="2000" dirty="0" smtClean="0">
              <a:ea typeface="MS Mincho" pitchFamily="49" charset="-128"/>
              <a:cs typeface="Arial" pitchFamily="34" charset="0"/>
            </a:endParaRPr>
          </a:p>
          <a:p>
            <a:pPr marL="231775" lvl="0" indent="-231775" eaLnBrk="0" fontAlgn="base" hangingPunct="0">
              <a:spcBef>
                <a:spcPct val="0"/>
              </a:spcBef>
              <a:spcAft>
                <a:spcPts val="600"/>
              </a:spcAft>
            </a:pPr>
            <a:r>
              <a:rPr lang="en-US" sz="2000" dirty="0" smtClean="0">
                <a:ea typeface="Times New Roman" panose="02020603050405020304" pitchFamily="18" charset="0"/>
                <a:cs typeface="Gotham Light"/>
              </a:rPr>
              <a:t>Having </a:t>
            </a:r>
            <a:r>
              <a:rPr lang="en-US" sz="2000" dirty="0">
                <a:ea typeface="Times New Roman" panose="02020603050405020304" pitchFamily="18" charset="0"/>
                <a:cs typeface="Gotham Light"/>
              </a:rPr>
              <a:t>a broader perspective supports dangerous offender applications, victim assistance, crime prevention, and leads to safer communities</a:t>
            </a:r>
            <a:r>
              <a:rPr lang="en-US" sz="1600" dirty="0">
                <a:latin typeface="Calibri" panose="020F0502020204030204" pitchFamily="34" charset="0"/>
                <a:ea typeface="Times New Roman" panose="02020603050405020304" pitchFamily="18" charset="0"/>
                <a:cs typeface="Gotham Light"/>
              </a:rPr>
              <a:t>. </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5" name="Title 1"/>
          <p:cNvSpPr txBox="1">
            <a:spLocks/>
          </p:cNvSpPr>
          <p:nvPr/>
        </p:nvSpPr>
        <p:spPr>
          <a:xfrm>
            <a:off x="304800" y="1143000"/>
            <a:ext cx="8382000" cy="609600"/>
          </a:xfrm>
          <a:prstGeom prst="rect">
            <a:avLst/>
          </a:prstGeom>
        </p:spPr>
        <p:txBody>
          <a:bodyPr/>
          <a:lstStyle/>
          <a:p>
            <a:pPr lvl="0" algn="ctr"/>
            <a:r>
              <a:rPr lang="en-US" sz="3200" b="1" dirty="0">
                <a:effectLst>
                  <a:outerShdw blurRad="38100" dist="38100" dir="2700000" algn="tl">
                    <a:srgbClr val="000000">
                      <a:alpha val="43137"/>
                    </a:srgbClr>
                  </a:outerShdw>
                </a:effectLst>
                <a:latin typeface="Calibri" pitchFamily="34" charset="0"/>
                <a:cs typeface="Times New Roman" pitchFamily="18" charset="0"/>
              </a:rPr>
              <a:t>Violence Link Training will </a:t>
            </a:r>
            <a:r>
              <a:rPr lang="en-US" sz="3200" b="1" dirty="0" smtClean="0">
                <a:effectLst>
                  <a:outerShdw blurRad="38100" dist="38100" dir="2700000" algn="tl">
                    <a:srgbClr val="000000">
                      <a:alpha val="43137"/>
                    </a:srgbClr>
                  </a:outerShdw>
                </a:effectLst>
                <a:latin typeface="Calibri" pitchFamily="34" charset="0"/>
                <a:cs typeface="Times New Roman" pitchFamily="18" charset="0"/>
              </a:rPr>
              <a:t>Assist </a:t>
            </a:r>
            <a:r>
              <a:rPr lang="en-US" sz="3200" b="1" dirty="0">
                <a:effectLst>
                  <a:outerShdw blurRad="38100" dist="38100" dir="2700000" algn="tl">
                    <a:srgbClr val="000000">
                      <a:alpha val="43137"/>
                    </a:srgbClr>
                  </a:outerShdw>
                </a:effectLst>
                <a:latin typeface="Calibri" pitchFamily="34" charset="0"/>
                <a:cs typeface="Times New Roman" pitchFamily="18" charset="0"/>
              </a:rPr>
              <a:t>Officers to:</a:t>
            </a:r>
            <a:endParaRPr lang="en-US" sz="32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1.jpg"/>
          <p:cNvPicPr>
            <a:picLocks noChangeAspect="1"/>
          </p:cNvPicPr>
          <p:nvPr/>
        </p:nvPicPr>
        <p:blipFill>
          <a:blip r:embed="rId3" cstate="print"/>
          <a:stretch>
            <a:fillRect/>
          </a:stretch>
        </p:blipFill>
        <p:spPr>
          <a:xfrm>
            <a:off x="0" y="0"/>
            <a:ext cx="9144000" cy="6858000"/>
          </a:xfrm>
          <a:prstGeom prst="rect">
            <a:avLst/>
          </a:prstGeom>
        </p:spPr>
      </p:pic>
      <p:sp>
        <p:nvSpPr>
          <p:cNvPr id="20481" name="Rectangle 1"/>
          <p:cNvSpPr>
            <a:spLocks noChangeArrowheads="1"/>
          </p:cNvSpPr>
          <p:nvPr/>
        </p:nvSpPr>
        <p:spPr bwMode="auto">
          <a:xfrm>
            <a:off x="457200" y="1828800"/>
            <a:ext cx="8153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2971800" algn="ctr"/>
              </a:tabLst>
            </a:pPr>
            <a:r>
              <a:rPr kumimoji="0" lang="en-US" sz="1400" b="0" u="none" strike="noStrike" cap="none" normalizeH="0" baseline="0" dirty="0">
                <a:ln>
                  <a:noFill/>
                </a:ln>
                <a:solidFill>
                  <a:schemeClr val="tx1"/>
                </a:solidFill>
                <a:effectLst/>
                <a:latin typeface="Arial" pitchFamily="34" charset="0"/>
                <a:ea typeface="Times New Roman" pitchFamily="18" charset="0"/>
                <a:cs typeface="Arial" pitchFamily="34" charset="0"/>
              </a:rPr>
              <a:t>Officers who attended Violence Link Conference and the other where officers have no Violence Link training.</a:t>
            </a:r>
          </a:p>
          <a:p>
            <a:pPr marL="0" marR="0" lvl="0" indent="0" algn="l" defTabSz="914400" rtl="0" eaLnBrk="0" fontAlgn="base" latinLnBrk="0" hangingPunct="0">
              <a:lnSpc>
                <a:spcPct val="100000"/>
              </a:lnSpc>
              <a:spcBef>
                <a:spcPct val="0"/>
              </a:spcBef>
              <a:spcAft>
                <a:spcPct val="0"/>
              </a:spcAft>
              <a:buClrTx/>
              <a:buSzTx/>
              <a:buFontTx/>
              <a:buNone/>
              <a:tabLst>
                <a:tab pos="457200" algn="l"/>
                <a:tab pos="2971800" algn="ctr"/>
              </a:tabLst>
            </a:pP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2971800" algn="ctr"/>
              </a:tabLst>
            </a:pPr>
            <a:r>
              <a:rPr kumimoji="0" lang="en-US" sz="20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18-388</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December 31</a:t>
            </a:r>
            <a:r>
              <a:rPr kumimoji="0" lang="en-US" sz="1400" i="1" u="none" strike="noStrike" cap="none" normalizeH="0" baseline="30000" dirty="0">
                <a:ln>
                  <a:noFill/>
                </a:ln>
                <a:solidFill>
                  <a:schemeClr val="tx1"/>
                </a:solidFill>
                <a:effectLst/>
                <a:latin typeface="Arial" pitchFamily="34" charset="0"/>
                <a:ea typeface="Times New Roman" pitchFamily="18" charset="0"/>
                <a:cs typeface="Arial" pitchFamily="34" charset="0"/>
              </a:rPr>
              <a:t>st</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 – Less than a month from the Violence Link Conference</a:t>
            </a:r>
            <a:endParaRPr kumimoji="0" lang="en-US" sz="1400" i="1"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r>
              <a:rPr kumimoji="0" lang="en-US" sz="1400" b="1" i="0" u="none" strike="noStrike" cap="none" normalizeH="0" baseline="0" dirty="0">
                <a:ln>
                  <a:noFill/>
                </a:ln>
                <a:solidFill>
                  <a:srgbClr val="FF0000"/>
                </a:solidFill>
                <a:effectLst/>
                <a:latin typeface="Arial" pitchFamily="34" charset="0"/>
                <a:ea typeface="Times New Roman" pitchFamily="18" charset="0"/>
                <a:cs typeface="Arial" pitchFamily="34" charset="0"/>
              </a:rPr>
              <a:t>Call for Service – Dog Stabbed </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trained officers from patrol respond</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Partner Abuse detectives notified – had attended VL Conference</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Forensics called</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VCU activated – severe child and partner abuse</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14 criminal code charges laid</a:t>
            </a: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 pos="2971800" algn="ctr"/>
              </a:tabLst>
            </a:pPr>
            <a:endParaRPr lang="en-US" sz="14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2971800" algn="ctr"/>
              </a:tabLst>
            </a:pPr>
            <a:r>
              <a:rPr kumimoji="0" lang="en-US" sz="20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18-46417</a:t>
            </a:r>
            <a:r>
              <a:rPr kumimoji="0" lang="en-US" sz="1400" b="0" i="0" u="none" strike="noStrike" cap="none" normalizeH="0" baseline="0" dirty="0">
                <a:ln>
                  <a:noFill/>
                </a:ln>
                <a:solidFill>
                  <a:schemeClr val="accent1"/>
                </a:solidFill>
                <a:effectLst/>
                <a:latin typeface="Arial" pitchFamily="34" charset="0"/>
                <a:ea typeface="Times New Roman" pitchFamily="18" charset="0"/>
                <a:cs typeface="Arial" pitchFamily="34" charset="0"/>
              </a:rPr>
              <a:t> </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February 26</a:t>
            </a:r>
            <a:r>
              <a:rPr kumimoji="0" lang="en-US" sz="1400" i="1" u="none" strike="noStrike" cap="none" normalizeH="0" baseline="30000" dirty="0">
                <a:ln>
                  <a:noFill/>
                </a:ln>
                <a:solidFill>
                  <a:schemeClr val="tx1"/>
                </a:solidFill>
                <a:effectLst/>
                <a:latin typeface="Arial" pitchFamily="34" charset="0"/>
                <a:ea typeface="Times New Roman" pitchFamily="18" charset="0"/>
                <a:cs typeface="Arial" pitchFamily="34" charset="0"/>
              </a:rPr>
              <a:t>th</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 – Patrol </a:t>
            </a:r>
            <a:r>
              <a:rPr lang="en-US" sz="1400" i="1" dirty="0">
                <a:latin typeface="Arial" pitchFamily="34" charset="0"/>
                <a:ea typeface="Times New Roman" pitchFamily="18" charset="0"/>
                <a:cs typeface="Arial" pitchFamily="34" charset="0"/>
              </a:rPr>
              <a:t>O</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fficer nor Detectives had any Violence </a:t>
            </a:r>
            <a:r>
              <a:rPr lang="en-US" sz="1400" i="1" dirty="0">
                <a:latin typeface="Arial" pitchFamily="34" charset="0"/>
                <a:ea typeface="Times New Roman" pitchFamily="18" charset="0"/>
                <a:cs typeface="Arial" pitchFamily="34" charset="0"/>
              </a:rPr>
              <a:t>L</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ink </a:t>
            </a:r>
            <a:r>
              <a:rPr lang="en-US" sz="1400" i="1" dirty="0">
                <a:latin typeface="Arial" pitchFamily="34" charset="0"/>
                <a:ea typeface="Times New Roman" pitchFamily="18" charset="0"/>
                <a:cs typeface="Arial" pitchFamily="34" charset="0"/>
              </a:rPr>
              <a:t>T</a:t>
            </a:r>
            <a:r>
              <a:rPr kumimoji="0" lang="en-US" sz="1400" i="1" u="none" strike="noStrike" cap="none" normalizeH="0" baseline="0" dirty="0">
                <a:ln>
                  <a:noFill/>
                </a:ln>
                <a:solidFill>
                  <a:schemeClr val="tx1"/>
                </a:solidFill>
                <a:effectLst/>
                <a:latin typeface="Arial" pitchFamily="34" charset="0"/>
                <a:ea typeface="Times New Roman" pitchFamily="18" charset="0"/>
                <a:cs typeface="Arial" pitchFamily="34" charset="0"/>
              </a:rPr>
              <a:t>raining</a:t>
            </a:r>
            <a:endParaRPr kumimoji="0" lang="en-US" sz="1400" i="1" u="none" strike="noStrike" cap="none" normalizeH="0" baseline="0" dirty="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Ø"/>
              <a:tabLst>
                <a:tab pos="457200" algn="l"/>
                <a:tab pos="2971800" algn="ctr"/>
              </a:tabLst>
            </a:pPr>
            <a:r>
              <a:rPr kumimoji="0" lang="en-US" sz="1400" b="1" i="0" u="none" strike="noStrike" cap="none" normalizeH="0" baseline="0" dirty="0">
                <a:ln>
                  <a:noFill/>
                </a:ln>
                <a:solidFill>
                  <a:srgbClr val="FF0000"/>
                </a:solidFill>
                <a:effectLst/>
                <a:latin typeface="Arial" pitchFamily="34" charset="0"/>
                <a:ea typeface="Times New Roman" pitchFamily="18" charset="0"/>
                <a:cs typeface="Arial" pitchFamily="34" charset="0"/>
              </a:rPr>
              <a:t>Call for Service – Injured Dog (stabbed)</a:t>
            </a:r>
            <a:endParaRPr kumimoji="0" lang="en-US" sz="1400" b="1" i="0" u="none" strike="noStrike" cap="none" normalizeH="0" baseline="0" dirty="0">
              <a:ln>
                <a:noFill/>
              </a:ln>
              <a:solidFill>
                <a:srgbClr val="FF0000"/>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Ø"/>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Girlfriend states boyfriend broke dog’s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leg – actually</a:t>
            </a:r>
            <a:r>
              <a:rPr kumimoji="0" lang="en-US"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stabbed dog</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Ø"/>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Patrol only questioned girlfriend about injuries to animal</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630238" lvl="1" indent="-168275" eaLnBrk="0" fontAlgn="base" hangingPunct="0">
              <a:spcBef>
                <a:spcPct val="0"/>
              </a:spcBef>
              <a:spcAft>
                <a:spcPct val="0"/>
              </a:spcAft>
              <a:buFont typeface="Wingdings" pitchFamily="2" charset="2"/>
              <a:buChar char="Ø"/>
              <a:tabLst>
                <a:tab pos="625475"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File sent to district investigations – district investigations sergeant states no basis for Partner Abuse at this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time but no one ever asked the girlfriend</a:t>
            </a:r>
            <a:r>
              <a:rPr kumimoji="0" lang="en-US"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questions about control</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Ø"/>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February 27</a:t>
            </a:r>
            <a:r>
              <a:rPr kumimoji="0" lang="en-US" sz="1400" b="0" i="0" u="none" strike="noStrike" cap="none" normalizeH="0" baseline="30000" dirty="0">
                <a:ln>
                  <a:noFill/>
                </a:ln>
                <a:solidFill>
                  <a:schemeClr val="tx1"/>
                </a:solidFill>
                <a:effectLst/>
                <a:latin typeface="Arial" pitchFamily="34" charset="0"/>
                <a:ea typeface="Times New Roman" pitchFamily="18" charset="0"/>
                <a:cs typeface="Arial" pitchFamily="34" charset="0"/>
              </a:rPr>
              <a:t>th</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 I receive a heads up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Crown</a:t>
            </a:r>
            <a:r>
              <a:rPr kumimoji="0" lang="en-US"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Attorney wants investigation - </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Ø"/>
              <a:tabLst>
                <a:tab pos="457200" algn="l"/>
                <a:tab pos="2971800" algn="ctr"/>
              </a:tabLst>
            </a:pP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To date no one has interviewed girlfriend on possible partner abuse</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4" name="Title 1"/>
          <p:cNvSpPr txBox="1">
            <a:spLocks/>
          </p:cNvSpPr>
          <p:nvPr/>
        </p:nvSpPr>
        <p:spPr>
          <a:xfrm>
            <a:off x="304800" y="1143000"/>
            <a:ext cx="8382000" cy="609600"/>
          </a:xfrm>
          <a:prstGeom prst="rect">
            <a:avLst/>
          </a:prstGeom>
        </p:spPr>
        <p:txBody>
          <a:bodyPr/>
          <a:lstStyle/>
          <a:p>
            <a:pPr lvl="0" algn="ctr"/>
            <a:r>
              <a:rPr lang="en-US" sz="3200" b="1" dirty="0">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OPS CASES Involving Animal Abuse and Partner</a:t>
            </a:r>
            <a:endParaRPr lang="en-US" sz="32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066800"/>
            <a:ext cx="7391400" cy="563562"/>
          </a:xfrm>
        </p:spPr>
        <p:txBody>
          <a:bodyPr>
            <a:noAutofit/>
          </a:bodyPr>
          <a:lstStyle/>
          <a:p>
            <a:r>
              <a:rPr lang="en-US" sz="3600" b="1" dirty="0" smtClean="0">
                <a:effectLst>
                  <a:outerShdw blurRad="38100" dist="38100" dir="2700000" algn="tl">
                    <a:srgbClr val="000000">
                      <a:alpha val="43137"/>
                    </a:srgbClr>
                  </a:outerShdw>
                </a:effectLst>
              </a:rPr>
              <a:t>GRADUATED TRAINING</a:t>
            </a:r>
            <a:endParaRPr lang="en-US" sz="3600" b="1" dirty="0">
              <a:effectLst>
                <a:outerShdw blurRad="38100" dist="38100" dir="2700000" algn="tl">
                  <a:srgbClr val="000000">
                    <a:alpha val="43137"/>
                  </a:srgbClr>
                </a:outerShdw>
              </a:effectLst>
            </a:endParaRPr>
          </a:p>
        </p:txBody>
      </p:sp>
      <p:sp>
        <p:nvSpPr>
          <p:cNvPr id="3" name="TextBox 2"/>
          <p:cNvSpPr txBox="1"/>
          <p:nvPr/>
        </p:nvSpPr>
        <p:spPr>
          <a:xfrm>
            <a:off x="914400" y="1752600"/>
            <a:ext cx="7620000" cy="4801314"/>
          </a:xfrm>
          <a:prstGeom prst="rect">
            <a:avLst/>
          </a:prstGeom>
          <a:noFill/>
        </p:spPr>
        <p:txBody>
          <a:bodyPr wrap="square" rtlCol="0">
            <a:spAutoFit/>
          </a:bodyPr>
          <a:lstStyle/>
          <a:p>
            <a:r>
              <a:rPr lang="en-US" sz="2400" dirty="0" smtClean="0"/>
              <a:t>Graduated training is recommended.   </a:t>
            </a:r>
          </a:p>
          <a:p>
            <a:r>
              <a:rPr lang="en-US" sz="2400" dirty="0" smtClean="0"/>
              <a:t> </a:t>
            </a:r>
          </a:p>
          <a:p>
            <a:pPr marL="342900" indent="-342900">
              <a:buAutoNum type="arabicPeriod"/>
            </a:pPr>
            <a:r>
              <a:rPr lang="en-US" sz="2400" dirty="0" smtClean="0"/>
              <a:t>Recruit Classes: basic information, how to recognize the violence link in the field, and how to articulate it so it is given credibility in the courts.  Objective is to get officers to think violence link when they are at various calls for service.</a:t>
            </a:r>
          </a:p>
          <a:p>
            <a:pPr marL="342900" indent="-342900">
              <a:buAutoNum type="arabicPeriod"/>
            </a:pPr>
            <a:endParaRPr lang="en-US" sz="2400" dirty="0" smtClean="0"/>
          </a:p>
          <a:p>
            <a:pPr marL="342900" indent="-342900">
              <a:buAutoNum type="arabicPeriod"/>
            </a:pPr>
            <a:r>
              <a:rPr lang="en-US" sz="2400" dirty="0" smtClean="0"/>
              <a:t>For investigator courses (Domestic Violence, General Investigative Techniques, etc) deliver all of the training through subject matter experts in person, live video, or webinars.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cstate="print"/>
          <a:stretch>
            <a:fillRect/>
          </a:stretch>
        </p:blipFill>
        <p:spPr>
          <a:xfrm>
            <a:off x="0" y="0"/>
            <a:ext cx="9144000" cy="6858000"/>
          </a:xfrm>
          <a:prstGeom prst="rect">
            <a:avLst/>
          </a:prstGeom>
        </p:spPr>
      </p:pic>
      <p:sp>
        <p:nvSpPr>
          <p:cNvPr id="22529" name="Rectangle 1"/>
          <p:cNvSpPr>
            <a:spLocks noChangeArrowheads="1"/>
          </p:cNvSpPr>
          <p:nvPr/>
        </p:nvSpPr>
        <p:spPr bwMode="auto">
          <a:xfrm>
            <a:off x="685800" y="1828800"/>
            <a:ext cx="78486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ea typeface="MS Mincho" pitchFamily="49" charset="-128"/>
                <a:cs typeface="Arial" pitchFamily="34" charset="0"/>
              </a:rPr>
              <a:t>Training would include topics on </a:t>
            </a:r>
            <a:endParaRPr kumimoji="0" lang="en-US" b="0" i="0" u="none" strike="noStrike" cap="none" normalizeH="0" baseline="0" dirty="0" smtClean="0">
              <a:ln>
                <a:noFill/>
              </a:ln>
              <a:solidFill>
                <a:schemeClr val="tx1"/>
              </a:solidFill>
              <a:effectLst/>
              <a:ea typeface="MS Mincho" pitchFamily="49"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research </a:t>
            </a:r>
            <a:r>
              <a:rPr kumimoji="0" lang="en-US" b="0" i="0" u="none" strike="noStrike" cap="none" normalizeH="0" baseline="0" dirty="0">
                <a:ln>
                  <a:noFill/>
                </a:ln>
                <a:solidFill>
                  <a:schemeClr val="tx1"/>
                </a:solidFill>
                <a:effectLst/>
                <a:ea typeface="MS Mincho" pitchFamily="49" charset="-128"/>
                <a:cs typeface="Arial" pitchFamily="34" charset="0"/>
              </a:rPr>
              <a:t>surrounding the violence </a:t>
            </a:r>
            <a:r>
              <a:rPr kumimoji="0" lang="en-US" b="0" i="0" u="none" strike="noStrike" cap="none" normalizeH="0" baseline="0" dirty="0" smtClean="0">
                <a:ln>
                  <a:noFill/>
                </a:ln>
                <a:solidFill>
                  <a:schemeClr val="tx1"/>
                </a:solidFill>
                <a:effectLst/>
                <a:ea typeface="MS Mincho" pitchFamily="49" charset="-128"/>
                <a:cs typeface="Arial" pitchFamily="34" charset="0"/>
              </a:rPr>
              <a:t>link;</a:t>
            </a: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 legislation</a:t>
            </a:r>
            <a:r>
              <a:rPr kumimoji="0" lang="en-US" b="0" i="0" u="none" strike="noStrike" cap="none" normalizeH="0" baseline="0" dirty="0">
                <a:ln>
                  <a:noFill/>
                </a:ln>
                <a:solidFill>
                  <a:schemeClr val="tx1"/>
                </a:solidFill>
                <a:effectLst/>
                <a:ea typeface="MS Mincho" pitchFamily="49" charset="-128"/>
                <a:cs typeface="Arial" pitchFamily="34" charset="0"/>
              </a:rPr>
              <a:t>, </a:t>
            </a:r>
            <a:endParaRPr lang="en-US" dirty="0" smtClean="0">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evidence gathering</a:t>
            </a:r>
            <a:r>
              <a:rPr lang="en-US" dirty="0" smtClean="0">
                <a:ea typeface="MS Mincho" pitchFamily="49" charset="-128"/>
                <a:cs typeface="Arial" pitchFamily="34" charset="0"/>
              </a:rPr>
              <a:t> (dog fighting?)</a:t>
            </a:r>
            <a:endParaRPr kumimoji="0" lang="en-US" b="0" i="0" u="none" strike="noStrike" cap="none" normalizeH="0" baseline="0" dirty="0" smtClean="0">
              <a:ln>
                <a:noFill/>
              </a:ln>
              <a:solidFill>
                <a:schemeClr val="tx1"/>
              </a:solidFill>
              <a:effectLst/>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observations </a:t>
            </a:r>
            <a:r>
              <a:rPr kumimoji="0" lang="en-US" b="0" i="0" u="none" strike="noStrike" cap="none" normalizeH="0" baseline="0" dirty="0">
                <a:ln>
                  <a:noFill/>
                </a:ln>
                <a:solidFill>
                  <a:schemeClr val="tx1"/>
                </a:solidFill>
                <a:effectLst/>
                <a:ea typeface="MS Mincho" pitchFamily="49" charset="-128"/>
                <a:cs typeface="Arial" pitchFamily="34" charset="0"/>
              </a:rPr>
              <a:t>required by front line officers, </a:t>
            </a:r>
            <a:endParaRPr kumimoji="0" lang="en-US" b="0" i="0" u="none" strike="noStrike" cap="none" normalizeH="0" baseline="0" dirty="0" smtClean="0">
              <a:ln>
                <a:noFill/>
              </a:ln>
              <a:solidFill>
                <a:schemeClr val="tx1"/>
              </a:solidFill>
              <a:effectLst/>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powers </a:t>
            </a:r>
            <a:r>
              <a:rPr kumimoji="0" lang="en-US" b="0" i="0" u="none" strike="noStrike" cap="none" normalizeH="0" baseline="0" dirty="0">
                <a:ln>
                  <a:noFill/>
                </a:ln>
                <a:solidFill>
                  <a:schemeClr val="tx1"/>
                </a:solidFill>
                <a:effectLst/>
                <a:ea typeface="MS Mincho" pitchFamily="49" charset="-128"/>
                <a:cs typeface="Arial" pitchFamily="34" charset="0"/>
              </a:rPr>
              <a:t>of search, </a:t>
            </a:r>
            <a:endParaRPr kumimoji="0" lang="en-US" b="0" i="0" u="none" strike="noStrike" cap="none" normalizeH="0" baseline="0" dirty="0" smtClean="0">
              <a:ln>
                <a:noFill/>
              </a:ln>
              <a:solidFill>
                <a:schemeClr val="tx1"/>
              </a:solidFill>
              <a:effectLst/>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how </a:t>
            </a:r>
            <a:r>
              <a:rPr kumimoji="0" lang="en-US" b="0" i="0" u="none" strike="noStrike" cap="none" normalizeH="0" baseline="0" dirty="0">
                <a:ln>
                  <a:noFill/>
                </a:ln>
                <a:solidFill>
                  <a:schemeClr val="tx1"/>
                </a:solidFill>
                <a:effectLst/>
                <a:ea typeface="MS Mincho" pitchFamily="49" charset="-128"/>
                <a:cs typeface="Arial" pitchFamily="34" charset="0"/>
              </a:rPr>
              <a:t>to articulate evidence/observations in reports for future dangerous offender applications and </a:t>
            </a:r>
            <a:endParaRPr kumimoji="0" lang="en-US" b="0" i="0" u="none" strike="noStrike" cap="none" normalizeH="0" baseline="0" dirty="0" smtClean="0">
              <a:ln>
                <a:noFill/>
              </a:ln>
              <a:solidFill>
                <a:schemeClr val="tx1"/>
              </a:solidFill>
              <a:effectLst/>
              <a:ea typeface="MS Mincho" pitchFamily="49" charset="-128"/>
              <a:cs typeface="Arial" pitchFamily="34"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ea typeface="MS Mincho" pitchFamily="49" charset="-128"/>
                <a:cs typeface="Arial" pitchFamily="34" charset="0"/>
              </a:rPr>
              <a:t>the </a:t>
            </a:r>
            <a:r>
              <a:rPr kumimoji="0" lang="en-US" b="0" i="0" u="none" strike="noStrike" cap="none" normalizeH="0" baseline="0" dirty="0">
                <a:ln>
                  <a:noFill/>
                </a:ln>
                <a:solidFill>
                  <a:schemeClr val="tx1"/>
                </a:solidFill>
                <a:effectLst/>
                <a:ea typeface="MS Mincho" pitchFamily="49" charset="-128"/>
                <a:cs typeface="Arial" pitchFamily="34" charset="0"/>
              </a:rPr>
              <a:t>seizure (or not) of animals.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ea typeface="MS Mincho" pitchFamily="49" charset="-128"/>
                <a:cs typeface="Arial" pitchFamily="34" charset="0"/>
              </a:rPr>
              <a:t>  </a:t>
            </a:r>
            <a:endParaRPr kumimoji="0" lang="en-US" sz="16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ea typeface="MS Mincho" pitchFamily="49" charset="-128"/>
                <a:cs typeface="Arial" pitchFamily="34" charset="0"/>
              </a:rPr>
              <a:t>Animal abuse cases have nuances that police officers do not normally deal with</a:t>
            </a:r>
            <a:r>
              <a:rPr kumimoji="0" lang="en-US" sz="1600" b="0" i="0" u="none" strike="noStrike" cap="none" normalizeH="0" baseline="0" dirty="0">
                <a:ln>
                  <a:noFill/>
                </a:ln>
                <a:solidFill>
                  <a:schemeClr val="tx1"/>
                </a:solidFill>
                <a:effectLst/>
                <a:ea typeface="MS Mincho" pitchFamily="49" charset="-128"/>
                <a:cs typeface="Arial" pitchFamily="34" charset="0"/>
              </a:rPr>
              <a:t>.   </a:t>
            </a:r>
            <a:r>
              <a:rPr kumimoji="0" lang="en-US" b="0" i="0" u="none" strike="noStrike" cap="none" normalizeH="0" baseline="0" dirty="0">
                <a:ln>
                  <a:noFill/>
                </a:ln>
                <a:solidFill>
                  <a:schemeClr val="tx1"/>
                </a:solidFill>
                <a:effectLst/>
                <a:ea typeface="MS Mincho" pitchFamily="49" charset="-128"/>
                <a:cs typeface="Arial" pitchFamily="34" charset="0"/>
              </a:rPr>
              <a:t>As such, </a:t>
            </a:r>
            <a:r>
              <a:rPr kumimoji="0" lang="en-US" b="0" i="0" u="none" strike="noStrike" cap="none" normalizeH="0" baseline="0" dirty="0" smtClean="0">
                <a:ln>
                  <a:noFill/>
                </a:ln>
                <a:solidFill>
                  <a:schemeClr val="tx1"/>
                </a:solidFill>
                <a:effectLst/>
                <a:ea typeface="MS Mincho" pitchFamily="49" charset="-128"/>
                <a:cs typeface="Arial" pitchFamily="34" charset="0"/>
              </a:rPr>
              <a:t>recommended training </a:t>
            </a:r>
            <a:r>
              <a:rPr kumimoji="0" lang="en-US" b="0" i="0" u="none" strike="noStrike" cap="none" normalizeH="0" baseline="0" dirty="0">
                <a:ln>
                  <a:noFill/>
                </a:ln>
                <a:solidFill>
                  <a:schemeClr val="tx1"/>
                </a:solidFill>
                <a:effectLst/>
                <a:ea typeface="MS Mincho" pitchFamily="49" charset="-128"/>
                <a:cs typeface="Arial" pitchFamily="34" charset="0"/>
              </a:rPr>
              <a:t>would be delivered by subject matter experts such as </a:t>
            </a:r>
            <a:r>
              <a:rPr kumimoji="0" lang="en-US" b="0" i="0" u="none" strike="noStrike" cap="none" normalizeH="0" baseline="0" dirty="0" smtClean="0">
                <a:ln>
                  <a:noFill/>
                </a:ln>
                <a:solidFill>
                  <a:schemeClr val="tx1"/>
                </a:solidFill>
                <a:effectLst/>
                <a:ea typeface="MS Mincho" pitchFamily="49" charset="-128"/>
                <a:cs typeface="Arial" pitchFamily="34" charset="0"/>
              </a:rPr>
              <a:t>Dr</a:t>
            </a:r>
            <a:r>
              <a:rPr kumimoji="0" lang="en-US" b="0" i="0" u="none" strike="noStrike" cap="none" normalizeH="0" baseline="0" dirty="0">
                <a:ln>
                  <a:noFill/>
                </a:ln>
                <a:solidFill>
                  <a:schemeClr val="tx1"/>
                </a:solidFill>
                <a:effectLst/>
                <a:ea typeface="MS Mincho" pitchFamily="49" charset="-128"/>
                <a:cs typeface="Arial" pitchFamily="34" charset="0"/>
              </a:rPr>
              <a:t>. Rebecca Ledger, </a:t>
            </a:r>
            <a:r>
              <a:rPr kumimoji="0" lang="en-US" b="0" i="0" u="none" strike="noStrike" cap="none" normalizeH="0" baseline="0" dirty="0" smtClean="0">
                <a:ln>
                  <a:noFill/>
                </a:ln>
                <a:solidFill>
                  <a:schemeClr val="tx1"/>
                </a:solidFill>
                <a:effectLst/>
                <a:ea typeface="MS Mincho" pitchFamily="49" charset="-128"/>
                <a:cs typeface="Arial" pitchFamily="34" charset="0"/>
              </a:rPr>
              <a:t>local </a:t>
            </a:r>
            <a:r>
              <a:rPr kumimoji="0" lang="en-US" b="0" i="0" u="none" strike="noStrike" cap="none" normalizeH="0" baseline="0" dirty="0">
                <a:ln>
                  <a:noFill/>
                </a:ln>
                <a:solidFill>
                  <a:schemeClr val="tx1"/>
                </a:solidFill>
                <a:effectLst/>
                <a:ea typeface="MS Mincho" pitchFamily="49" charset="-128"/>
                <a:cs typeface="Arial" pitchFamily="34" charset="0"/>
              </a:rPr>
              <a:t>Crown </a:t>
            </a:r>
            <a:r>
              <a:rPr kumimoji="0" lang="en-US" b="0" i="0" u="none" strike="noStrike" cap="none" normalizeH="0" baseline="0" dirty="0" smtClean="0">
                <a:ln>
                  <a:noFill/>
                </a:ln>
                <a:solidFill>
                  <a:schemeClr val="tx1"/>
                </a:solidFill>
                <a:effectLst/>
                <a:ea typeface="MS Mincho" pitchFamily="49" charset="-128"/>
                <a:cs typeface="Arial" pitchFamily="34" charset="0"/>
              </a:rPr>
              <a:t>Attorneys, and/or possibly your</a:t>
            </a:r>
            <a:r>
              <a:rPr kumimoji="0" lang="en-US" b="0" i="0" u="none" strike="noStrike" cap="none" normalizeH="0" dirty="0" smtClean="0">
                <a:ln>
                  <a:noFill/>
                </a:ln>
                <a:solidFill>
                  <a:schemeClr val="tx1"/>
                </a:solidFill>
                <a:effectLst/>
                <a:ea typeface="MS Mincho" pitchFamily="49" charset="-128"/>
                <a:cs typeface="Arial" pitchFamily="34" charset="0"/>
              </a:rPr>
              <a:t> SPCA experts.</a:t>
            </a:r>
            <a:endParaRPr kumimoji="0" lang="en-US" b="0" i="0" u="none" strike="noStrike" cap="none" normalizeH="0" baseline="0" dirty="0">
              <a:ln>
                <a:noFill/>
              </a:ln>
              <a:solidFill>
                <a:schemeClr val="tx1"/>
              </a:solidFill>
              <a:effectLst/>
              <a:ea typeface="MS Mincho" pitchFamily="49"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ea typeface="MS Mincho" pitchFamily="49" charset="-128"/>
              <a:cs typeface="Arial" pitchFamily="34" charset="0"/>
            </a:endParaRPr>
          </a:p>
        </p:txBody>
      </p:sp>
      <p:sp>
        <p:nvSpPr>
          <p:cNvPr id="4" name="Title 1"/>
          <p:cNvSpPr txBox="1">
            <a:spLocks/>
          </p:cNvSpPr>
          <p:nvPr/>
        </p:nvSpPr>
        <p:spPr>
          <a:xfrm>
            <a:off x="304800" y="1143000"/>
            <a:ext cx="8382000" cy="609600"/>
          </a:xfrm>
          <a:prstGeom prst="rect">
            <a:avLst/>
          </a:prstGeom>
        </p:spPr>
        <p:txBody>
          <a:bodyPr/>
          <a:lstStyle/>
          <a:p>
            <a:pPr lvl="0" algn="ctr"/>
            <a:r>
              <a:rPr lang="en-US" sz="3600" b="1" dirty="0" smtClean="0">
                <a:effectLst>
                  <a:outerShdw blurRad="38100" dist="38100" dir="2700000" algn="tl">
                    <a:srgbClr val="000000">
                      <a:alpha val="43137"/>
                    </a:srgbClr>
                  </a:outerShdw>
                </a:effectLst>
                <a:latin typeface="Calibri" pitchFamily="34" charset="0"/>
                <a:cs typeface="Times New Roman" pitchFamily="18" charset="0"/>
              </a:rPr>
              <a:t>VIOLENCE LINK TRAINING</a:t>
            </a:r>
            <a:endParaRPr lang="en-US" sz="36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1242</Words>
  <Application>Microsoft Office PowerPoint</Application>
  <PresentationFormat>On-screen Show (4:3)</PresentationFormat>
  <Paragraphs>137</Paragraphs>
  <Slides>16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ＭＳ Ｐゴシック</vt:lpstr>
      <vt:lpstr>Arial</vt:lpstr>
      <vt:lpstr>Arial Black</vt:lpstr>
      <vt:lpstr>Calibri</vt:lpstr>
      <vt:lpstr>Gotham Light</vt:lpstr>
      <vt:lpstr>MS Mincho</vt:lpstr>
      <vt:lpstr>Times</vt:lpstr>
      <vt:lpstr>Times New Roman</vt:lpstr>
      <vt:lpstr>Wingdings</vt:lpstr>
      <vt:lpstr>Office Theme</vt:lpstr>
      <vt:lpstr>VIOLENCE LINK 2019 CAPE </vt:lpstr>
      <vt:lpstr>INTRODUCTION</vt:lpstr>
      <vt:lpstr>WHAT IS THE VIOLENCE LINK</vt:lpstr>
      <vt:lpstr>2017 Canadian Violence Link Conference</vt:lpstr>
      <vt:lpstr>PowerPoint Presentation</vt:lpstr>
      <vt:lpstr>PowerPoint Presentation</vt:lpstr>
      <vt:lpstr>PowerPoint Presentation</vt:lpstr>
      <vt:lpstr>GRADUATED TRAINING</vt:lpstr>
      <vt:lpstr>PowerPoint Presentation</vt:lpstr>
      <vt:lpstr>PowerPoint Presentation</vt:lpstr>
      <vt:lpstr>PowerPoint Presentation</vt:lpstr>
      <vt:lpstr>Violence Link Training Through Webinars?</vt:lpstr>
      <vt:lpstr>PowerPoint Presentation</vt:lpstr>
      <vt:lpstr>Benefits of Webinars (cont) </vt:lpstr>
      <vt:lpstr>PowerPoint Presentation</vt:lpstr>
      <vt:lpstr>PowerPoint Presentation</vt:lpstr>
    </vt:vector>
  </TitlesOfParts>
  <Company>Ottawa Police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Proposed  Violence Link  Training</dc:title>
  <dc:creator>Windows User</dc:creator>
  <cp:lastModifiedBy>Melanie Marchand</cp:lastModifiedBy>
  <cp:revision>34</cp:revision>
  <cp:lastPrinted>2018-04-02T19:26:28Z</cp:lastPrinted>
  <dcterms:created xsi:type="dcterms:W3CDTF">2018-03-02T17:18:42Z</dcterms:created>
  <dcterms:modified xsi:type="dcterms:W3CDTF">2019-09-23T18:23:48Z</dcterms:modified>
</cp:coreProperties>
</file>