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p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media/image5.jp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380" r:id="rId6"/>
    <p:sldId id="386" r:id="rId7"/>
    <p:sldId id="392" r:id="rId8"/>
    <p:sldId id="388" r:id="rId9"/>
    <p:sldId id="381" r:id="rId10"/>
    <p:sldId id="389" r:id="rId11"/>
    <p:sldId id="385" r:id="rId12"/>
    <p:sldId id="391" r:id="rId13"/>
    <p:sldId id="344" r:id="rId14"/>
    <p:sldId id="384" r:id="rId15"/>
    <p:sldId id="387" r:id="rId1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EC0"/>
    <a:srgbClr val="00263E"/>
    <a:srgbClr val="000000"/>
    <a:srgbClr val="00B5E2"/>
    <a:srgbClr val="00542A"/>
    <a:srgbClr val="00B5E5"/>
    <a:srgbClr val="D0D8E8"/>
    <a:srgbClr val="E9EDF4"/>
    <a:srgbClr val="AC0000"/>
    <a:srgbClr val="DCA4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549" autoAdjust="0"/>
    <p:restoredTop sz="94684" autoAdjust="0"/>
  </p:normalViewPr>
  <p:slideViewPr>
    <p:cSldViewPr>
      <p:cViewPr varScale="1">
        <p:scale>
          <a:sx n="101" d="100"/>
          <a:sy n="101" d="100"/>
        </p:scale>
        <p:origin x="378" y="99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812" y="-78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10D74A-E38C-4A31-8CE4-9E24D1575615}" type="datetimeFigureOut">
              <a:rPr lang="en-CA" smtClean="0"/>
              <a:t>2018-06-27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6F05FC3-48C3-47BE-9991-D3FBBCF82909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287239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EA37103-98F7-4636-B4A5-08FFFB4D60F0}" type="datetimeFigureOut">
              <a:rPr lang="en-CA" smtClean="0"/>
              <a:t>2018-06-27</a:t>
            </a:fld>
            <a:endParaRPr lang="en-C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1BFB52C7-18B9-4BC2-9998-6EFA55BD1167}" type="slidenum">
              <a:rPr lang="en-CA" smtClean="0"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67480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5840" y="3362070"/>
            <a:ext cx="7772400" cy="1470025"/>
          </a:xfrm>
        </p:spPr>
        <p:txBody>
          <a:bodyPr/>
          <a:lstStyle>
            <a:lvl1pPr algn="ctr">
              <a:defRPr baseline="0">
                <a:solidFill>
                  <a:srgbClr val="00263E"/>
                </a:solidFill>
              </a:defRPr>
            </a:lvl1pPr>
          </a:lstStyle>
          <a:p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4963021"/>
            <a:ext cx="6400800" cy="1152128"/>
          </a:xfrm>
        </p:spPr>
        <p:txBody>
          <a:bodyPr/>
          <a:lstStyle>
            <a:lvl1pPr marL="0" indent="0" algn="ctr">
              <a:buNone/>
              <a:defRPr sz="2800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395536" y="69269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C:\Users\susan\AppData\Local\Microsoft\Windows\Temporary Internet Files\Content.Outlook\MD49HD97\LogoLines (3)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49387"/>
            <a:ext cx="7023390" cy="296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2174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rgbClr val="00263E"/>
                </a:solidFill>
              </a:defRPr>
            </a:lvl1pPr>
          </a:lstStyle>
          <a:p>
            <a:r>
              <a:rPr lang="en-US" dirty="0"/>
              <a:t>Basic Framework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11913"/>
            <a:ext cx="8229600" cy="4619040"/>
          </a:xfrm>
        </p:spPr>
        <p:txBody>
          <a:bodyPr/>
          <a:lstStyle>
            <a:lvl1pPr>
              <a:buClr>
                <a:srgbClr val="00542A"/>
              </a:buClr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323528" y="6396229"/>
            <a:ext cx="2309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www.cacp.ca/research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6280" y="6303791"/>
            <a:ext cx="4680520" cy="554209"/>
          </a:xfrm>
          <a:prstGeom prst="rect">
            <a:avLst/>
          </a:prstGeom>
        </p:spPr>
      </p:pic>
      <p:grpSp>
        <p:nvGrpSpPr>
          <p:cNvPr id="11" name="Group 10"/>
          <p:cNvGrpSpPr/>
          <p:nvPr userDrawn="1"/>
        </p:nvGrpSpPr>
        <p:grpSpPr>
          <a:xfrm>
            <a:off x="0" y="1405703"/>
            <a:ext cx="8686801" cy="73739"/>
            <a:chOff x="0" y="1405703"/>
            <a:chExt cx="8686801" cy="73739"/>
          </a:xfrm>
        </p:grpSpPr>
        <p:cxnSp>
          <p:nvCxnSpPr>
            <p:cNvPr id="7" name="Straight Connector 6"/>
            <p:cNvCxnSpPr/>
            <p:nvPr userDrawn="1"/>
          </p:nvCxnSpPr>
          <p:spPr>
            <a:xfrm flipH="1">
              <a:off x="0" y="1405703"/>
              <a:ext cx="8686801" cy="0"/>
            </a:xfrm>
            <a:prstGeom prst="line">
              <a:avLst/>
            </a:prstGeom>
            <a:ln w="111125">
              <a:solidFill>
                <a:srgbClr val="00B5E2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>
              <a:off x="0" y="1479442"/>
              <a:ext cx="8686800" cy="0"/>
            </a:xfrm>
            <a:prstGeom prst="line">
              <a:avLst/>
            </a:prstGeom>
            <a:ln w="53975">
              <a:solidFill>
                <a:srgbClr val="0026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92868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31" y="201641"/>
            <a:ext cx="8229600" cy="1143000"/>
          </a:xfrm>
        </p:spPr>
        <p:txBody>
          <a:bodyPr>
            <a:normAutofit/>
          </a:bodyPr>
          <a:lstStyle>
            <a:lvl1pPr>
              <a:defRPr sz="3600">
                <a:solidFill>
                  <a:srgbClr val="00263E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7544" y="1772816"/>
            <a:ext cx="4038600" cy="4473379"/>
          </a:xfrm>
        </p:spPr>
        <p:txBody>
          <a:bodyPr/>
          <a:lstStyle>
            <a:lvl1pPr>
              <a:defRPr sz="2800">
                <a:solidFill>
                  <a:srgbClr val="00263E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005" y="1772816"/>
            <a:ext cx="4038600" cy="4473379"/>
          </a:xfrm>
        </p:spPr>
        <p:txBody>
          <a:bodyPr/>
          <a:lstStyle>
            <a:lvl1pPr>
              <a:defRPr sz="2800">
                <a:solidFill>
                  <a:srgbClr val="00263E"/>
                </a:solidFill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13" name="TextBox 12"/>
          <p:cNvSpPr txBox="1"/>
          <p:nvPr userDrawn="1"/>
        </p:nvSpPr>
        <p:spPr>
          <a:xfrm>
            <a:off x="417748" y="6332346"/>
            <a:ext cx="2309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www.cacp.ca/research</a:t>
            </a:r>
          </a:p>
        </p:txBody>
      </p:sp>
      <p:grpSp>
        <p:nvGrpSpPr>
          <p:cNvPr id="8" name="Group 7"/>
          <p:cNvGrpSpPr/>
          <p:nvPr userDrawn="1"/>
        </p:nvGrpSpPr>
        <p:grpSpPr>
          <a:xfrm>
            <a:off x="0" y="1430792"/>
            <a:ext cx="8892480" cy="76311"/>
            <a:chOff x="0" y="1405703"/>
            <a:chExt cx="8686801" cy="73739"/>
          </a:xfrm>
        </p:grpSpPr>
        <p:cxnSp>
          <p:nvCxnSpPr>
            <p:cNvPr id="9" name="Straight Connector 8"/>
            <p:cNvCxnSpPr/>
            <p:nvPr userDrawn="1"/>
          </p:nvCxnSpPr>
          <p:spPr>
            <a:xfrm flipH="1">
              <a:off x="0" y="1405703"/>
              <a:ext cx="8686801" cy="0"/>
            </a:xfrm>
            <a:prstGeom prst="line">
              <a:avLst/>
            </a:prstGeom>
            <a:ln w="111125">
              <a:solidFill>
                <a:srgbClr val="00B5E2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 userDrawn="1"/>
          </p:nvCxnSpPr>
          <p:spPr>
            <a:xfrm>
              <a:off x="0" y="1479442"/>
              <a:ext cx="8686800" cy="0"/>
            </a:xfrm>
            <a:prstGeom prst="line">
              <a:avLst/>
            </a:prstGeom>
            <a:ln w="53975">
              <a:solidFill>
                <a:srgbClr val="0026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6280" y="6303791"/>
            <a:ext cx="4680520" cy="554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788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45327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00263E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9" name="Rectangle 8"/>
          <p:cNvSpPr/>
          <p:nvPr userDrawn="1"/>
        </p:nvSpPr>
        <p:spPr>
          <a:xfrm>
            <a:off x="395536" y="6332400"/>
            <a:ext cx="23094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CA" dirty="0">
                <a:solidFill>
                  <a:schemeClr val="accent1">
                    <a:lumMod val="75000"/>
                  </a:schemeClr>
                </a:solidFill>
              </a:rPr>
              <a:t>www.cacp.ca/research</a:t>
            </a:r>
          </a:p>
        </p:txBody>
      </p:sp>
      <p:grpSp>
        <p:nvGrpSpPr>
          <p:cNvPr id="6" name="Group 5"/>
          <p:cNvGrpSpPr/>
          <p:nvPr userDrawn="1"/>
        </p:nvGrpSpPr>
        <p:grpSpPr>
          <a:xfrm>
            <a:off x="0" y="1405703"/>
            <a:ext cx="8686801" cy="73739"/>
            <a:chOff x="0" y="1405703"/>
            <a:chExt cx="8686801" cy="73739"/>
          </a:xfrm>
        </p:grpSpPr>
        <p:cxnSp>
          <p:nvCxnSpPr>
            <p:cNvPr id="7" name="Straight Connector 6"/>
            <p:cNvCxnSpPr/>
            <p:nvPr userDrawn="1"/>
          </p:nvCxnSpPr>
          <p:spPr>
            <a:xfrm flipH="1">
              <a:off x="0" y="1405703"/>
              <a:ext cx="8686801" cy="0"/>
            </a:xfrm>
            <a:prstGeom prst="line">
              <a:avLst/>
            </a:prstGeom>
            <a:ln w="111125">
              <a:solidFill>
                <a:srgbClr val="00B5E2"/>
              </a:solidFill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 userDrawn="1"/>
          </p:nvCxnSpPr>
          <p:spPr>
            <a:xfrm>
              <a:off x="0" y="1479442"/>
              <a:ext cx="8686800" cy="0"/>
            </a:xfrm>
            <a:prstGeom prst="line">
              <a:avLst/>
            </a:prstGeom>
            <a:ln w="53975">
              <a:solidFill>
                <a:srgbClr val="0026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6280" y="6303791"/>
            <a:ext cx="4680520" cy="554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43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74469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61" r:id="rId4"/>
    <p:sldLayoutId id="2147483660" r:id="rId5"/>
  </p:sldLayoutIdLst>
  <p:hf sldNum="0" hdr="0"/>
  <p:txStyles>
    <p:titleStyle>
      <a:lvl1pPr algn="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rfconnect.cacp.ca/home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3212976"/>
            <a:ext cx="7772400" cy="1470025"/>
          </a:xfrm>
        </p:spPr>
        <p:txBody>
          <a:bodyPr/>
          <a:lstStyle/>
          <a:p>
            <a:r>
              <a:rPr lang="en-CA" dirty="0" smtClean="0">
                <a:solidFill>
                  <a:srgbClr val="002060"/>
                </a:solidFill>
              </a:rPr>
              <a:t>C.A.P.E</a:t>
            </a:r>
            <a:endParaRPr lang="en-CA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4869160"/>
            <a:ext cx="6400800" cy="144016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June 27,2018</a:t>
            </a:r>
            <a:endParaRPr lang="en-US" dirty="0">
              <a:solidFill>
                <a:srgbClr val="00B0F0"/>
              </a:solidFill>
            </a:endParaRPr>
          </a:p>
          <a:p>
            <a:endParaRPr lang="en-US" sz="48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48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48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48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CA" sz="17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93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/>
              <a:t>Making Research Accessible</a:t>
            </a:r>
            <a:br>
              <a:rPr lang="en-CA" sz="3200" dirty="0"/>
            </a:br>
            <a:r>
              <a:rPr lang="en-CA" sz="2400" i="1" dirty="0">
                <a:solidFill>
                  <a:srgbClr val="008EC0"/>
                </a:solidFill>
                <a:latin typeface="+mn-lt"/>
              </a:rPr>
              <a:t>Use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2058868"/>
            <a:ext cx="4038600" cy="4106436"/>
          </a:xfrm>
        </p:spPr>
        <p:txBody>
          <a:bodyPr>
            <a:normAutofit/>
          </a:bodyPr>
          <a:lstStyle/>
          <a:p>
            <a:r>
              <a:rPr lang="en-CA" sz="2400" dirty="0"/>
              <a:t>Annual policing research conference</a:t>
            </a:r>
          </a:p>
          <a:p>
            <a:endParaRPr lang="en-CA" sz="2400" dirty="0"/>
          </a:p>
          <a:p>
            <a:r>
              <a:rPr lang="en-CA" sz="2400" dirty="0"/>
              <a:t>Plenary session @ CACP annual conference</a:t>
            </a:r>
          </a:p>
          <a:p>
            <a:pPr marL="0" indent="0">
              <a:buNone/>
            </a:pPr>
            <a:endParaRPr lang="en-CA" sz="2400" dirty="0"/>
          </a:p>
          <a:p>
            <a:r>
              <a:rPr lang="en-CA" sz="2400" dirty="0"/>
              <a:t>CACP RF Connect with access to Criminal Justice Abstracts with Full Text</a:t>
            </a:r>
          </a:p>
          <a:p>
            <a:endParaRPr lang="en-CA" sz="2400" dirty="0"/>
          </a:p>
          <a:p>
            <a:endParaRPr lang="en-CA" sz="2400" dirty="0"/>
          </a:p>
          <a:p>
            <a:endParaRPr lang="en-CA" dirty="0"/>
          </a:p>
          <a:p>
            <a:pPr marL="457200" lvl="1" indent="0">
              <a:buNone/>
            </a:pPr>
            <a:endParaRPr lang="en-CA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A59D78D5-C73B-4DFF-BEA3-80692ECE6AB1}"/>
              </a:ext>
            </a:extLst>
          </p:cNvPr>
          <p:cNvSpPr/>
          <p:nvPr/>
        </p:nvSpPr>
        <p:spPr>
          <a:xfrm>
            <a:off x="4787818" y="3356993"/>
            <a:ext cx="3716129" cy="136815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>
                <a:solidFill>
                  <a:schemeClr val="tx1"/>
                </a:solidFill>
              </a:rPr>
              <a:t>CACP RF Plenary Session</a:t>
            </a:r>
          </a:p>
          <a:p>
            <a:pPr algn="ctr"/>
            <a:r>
              <a:rPr lang="en-CA" dirty="0">
                <a:solidFill>
                  <a:schemeClr val="tx1"/>
                </a:solidFill>
              </a:rPr>
              <a:t>Five for Five: Research Snapshots</a:t>
            </a:r>
          </a:p>
          <a:p>
            <a:pPr algn="ctr"/>
            <a:r>
              <a:rPr lang="en-CA" i="1" dirty="0">
                <a:solidFill>
                  <a:schemeClr val="tx1"/>
                </a:solidFill>
              </a:rPr>
              <a:t>Five speakers…five minutes…five new research topics!</a:t>
            </a:r>
            <a:endParaRPr lang="en-US" i="1" dirty="0">
              <a:solidFill>
                <a:schemeClr val="tx1"/>
              </a:solidFill>
            </a:endParaRPr>
          </a:p>
        </p:txBody>
      </p:sp>
      <p:pic>
        <p:nvPicPr>
          <p:cNvPr id="11" name="Content Placeholder 10" descr="C:\Users\Veronica\AppData\Local\Microsoft\Windows\INetCacheContent.Word\Banner.jpg">
            <a:extLst>
              <a:ext uri="{FF2B5EF4-FFF2-40B4-BE49-F238E27FC236}">
                <a16:creationId xmlns:a16="http://schemas.microsoft.com/office/drawing/2014/main" id="{B861DA59-5E25-4EF1-A43C-A932F745B4BF}"/>
              </a:ext>
            </a:extLst>
          </p:cNvPr>
          <p:cNvPicPr>
            <a:picLocks noGrp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6336" y="1552135"/>
            <a:ext cx="4159095" cy="1656184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93726F2-9067-42E8-A48F-07E121DD45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0631" y="3208319"/>
            <a:ext cx="783068" cy="54284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10396EBD-4B95-4DFF-A1BE-F4CC18A39A7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34136" y="4837948"/>
            <a:ext cx="3182183" cy="601424"/>
          </a:xfrm>
          <a:prstGeom prst="rect">
            <a:avLst/>
          </a:prstGeom>
        </p:spPr>
      </p:pic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4127D9AE-B18B-41A4-8A43-2FBDD001E2D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6336" y="5302157"/>
            <a:ext cx="4038600" cy="1082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37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4E4652D-9859-4259-AEB9-8B5EFEC06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2453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CA" sz="2800" i="1" dirty="0">
                <a:solidFill>
                  <a:srgbClr val="008EC0"/>
                </a:solidFill>
              </a:rPr>
              <a:t/>
            </a:r>
            <a:br>
              <a:rPr lang="en-CA" sz="2800" i="1" dirty="0">
                <a:solidFill>
                  <a:srgbClr val="008EC0"/>
                </a:solidFill>
              </a:rPr>
            </a:br>
            <a:r>
              <a:rPr lang="en-CA" sz="2800" i="1" dirty="0">
                <a:solidFill>
                  <a:srgbClr val="008EC0"/>
                </a:solidFill>
              </a:rPr>
              <a:t/>
            </a:r>
            <a:br>
              <a:rPr lang="en-CA" sz="2800" i="1" dirty="0">
                <a:solidFill>
                  <a:srgbClr val="008EC0"/>
                </a:solidFill>
              </a:rPr>
            </a:br>
            <a:r>
              <a:rPr lang="en-CA" sz="2800" i="1" dirty="0">
                <a:solidFill>
                  <a:srgbClr val="008EC0"/>
                </a:solidFill>
              </a:rPr>
              <a:t/>
            </a:r>
            <a:br>
              <a:rPr lang="en-CA" sz="2800" i="1" dirty="0">
                <a:solidFill>
                  <a:srgbClr val="008EC0"/>
                </a:solidFill>
              </a:rPr>
            </a:br>
            <a:r>
              <a:rPr lang="en-CA" sz="2800" i="1" dirty="0">
                <a:solidFill>
                  <a:srgbClr val="008EC0"/>
                </a:solidFill>
              </a:rPr>
              <a:t>Share</a:t>
            </a:r>
            <a:endParaRPr lang="en-US" sz="28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CDA197ED-9ACE-4735-91EB-64648A55AC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504" y="1770774"/>
            <a:ext cx="4169137" cy="347688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  <a:defRPr/>
            </a:pPr>
            <a:endParaRPr lang="en-CA" sz="3600" dirty="0"/>
          </a:p>
          <a:p>
            <a:pPr>
              <a:defRPr/>
            </a:pPr>
            <a:r>
              <a:rPr lang="en-CA" sz="7200" dirty="0">
                <a:latin typeface="Calibri" panose="020F0502020204030204" pitchFamily="34" charset="0"/>
                <a:cs typeface="Calibri" panose="020F0502020204030204" pitchFamily="34" charset="0"/>
              </a:rPr>
              <a:t>Find academic and police partners for collaboration</a:t>
            </a:r>
          </a:p>
          <a:p>
            <a:pPr>
              <a:defRPr/>
            </a:pPr>
            <a:r>
              <a:rPr lang="en-CA" sz="7200" dirty="0">
                <a:latin typeface="Calibri" panose="020F0502020204030204" pitchFamily="34" charset="0"/>
                <a:cs typeface="Calibri" panose="020F0502020204030204" pitchFamily="34" charset="0"/>
              </a:rPr>
              <a:t>Share and learn best practices </a:t>
            </a:r>
          </a:p>
          <a:p>
            <a:pPr>
              <a:defRPr/>
            </a:pPr>
            <a:r>
              <a:rPr lang="en-CA" sz="7200" dirty="0">
                <a:latin typeface="Calibri" panose="020F0502020204030204" pitchFamily="34" charset="0"/>
                <a:cs typeface="Calibri" panose="020F0502020204030204" pitchFamily="34" charset="0"/>
              </a:rPr>
              <a:t>Discuss everyday issues and questions with colleagues across the country</a:t>
            </a:r>
          </a:p>
          <a:p>
            <a:pPr>
              <a:defRPr/>
            </a:pPr>
            <a:r>
              <a:rPr lang="en-CA" sz="7200" dirty="0">
                <a:latin typeface="Calibri" panose="020F0502020204030204" pitchFamily="34" charset="0"/>
                <a:cs typeface="Calibri" panose="020F0502020204030204" pitchFamily="34" charset="0"/>
              </a:rPr>
              <a:t>Access peer-reviewed research with </a:t>
            </a:r>
            <a:r>
              <a:rPr lang="en-CA" sz="7200" i="1" dirty="0">
                <a:latin typeface="Calibri" panose="020F0502020204030204" pitchFamily="34" charset="0"/>
                <a:cs typeface="Calibri" panose="020F0502020204030204" pitchFamily="34" charset="0"/>
              </a:rPr>
              <a:t>Criminal Justice Abstracts with Full Text</a:t>
            </a:r>
          </a:p>
          <a:p>
            <a:pPr>
              <a:defRPr/>
            </a:pPr>
            <a:r>
              <a:rPr lang="en-CA" sz="7200" dirty="0">
                <a:latin typeface="Calibri" panose="020F0502020204030204" pitchFamily="34" charset="0"/>
                <a:cs typeface="Calibri" panose="020F0502020204030204" pitchFamily="34" charset="0"/>
              </a:rPr>
              <a:t>Work collaboratively</a:t>
            </a:r>
          </a:p>
          <a:p>
            <a:pPr>
              <a:defRPr/>
            </a:pPr>
            <a:r>
              <a:rPr lang="en-CA" sz="7200" dirty="0">
                <a:latin typeface="Calibri" panose="020F0502020204030204" pitchFamily="34" charset="0"/>
                <a:cs typeface="Calibri" panose="020F0502020204030204" pitchFamily="34" charset="0"/>
              </a:rPr>
              <a:t>Encourage evidence-based innovation</a:t>
            </a:r>
          </a:p>
          <a:p>
            <a:pPr>
              <a:defRPr/>
            </a:pPr>
            <a:r>
              <a:rPr lang="en-CA" sz="7200" dirty="0">
                <a:latin typeface="Calibri" panose="020F0502020204030204" pitchFamily="34" charset="0"/>
                <a:cs typeface="Calibri" panose="020F0502020204030204" pitchFamily="34" charset="0"/>
              </a:rPr>
              <a:t>Build professional networks</a:t>
            </a:r>
          </a:p>
          <a:p>
            <a:endParaRPr lang="en-US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ECE7FEB8-893F-4C09-AC67-D2E1F43AA0D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411295" y="1891645"/>
            <a:ext cx="4344988" cy="223456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7195386-2BAC-4AC3-9C8C-82DC70CDD1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1147" y="260647"/>
            <a:ext cx="3549080" cy="670767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5D9072A7-0BDE-462A-9C7E-7A98CE6ED11A}"/>
              </a:ext>
            </a:extLst>
          </p:cNvPr>
          <p:cNvSpPr/>
          <p:nvPr/>
        </p:nvSpPr>
        <p:spPr>
          <a:xfrm>
            <a:off x="323528" y="4890254"/>
            <a:ext cx="835292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Clr>
                <a:srgbClr val="C00000"/>
              </a:buClr>
            </a:pPr>
            <a:r>
              <a:rPr lang="en-CA" sz="2200" b="1" dirty="0">
                <a:ln>
                  <a:solidFill>
                    <a:sysClr val="windowText" lastClr="000000"/>
                  </a:solidFill>
                </a:ln>
                <a:solidFill>
                  <a:srgbClr val="008EC0"/>
                </a:solidFill>
              </a:rPr>
              <a:t>Access to research resources </a:t>
            </a:r>
            <a:r>
              <a:rPr lang="en-CA" sz="22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+</a:t>
            </a:r>
            <a:r>
              <a:rPr lang="en-CA" sz="2200" dirty="0">
                <a:ln>
                  <a:solidFill>
                    <a:sysClr val="windowText" lastClr="000000"/>
                  </a:solidFill>
                </a:ln>
              </a:rPr>
              <a:t> </a:t>
            </a:r>
            <a:r>
              <a:rPr lang="en-CA" sz="2200" b="1" dirty="0">
                <a:ln>
                  <a:solidFill>
                    <a:sysClr val="windowText" lastClr="000000"/>
                  </a:solidFill>
                </a:ln>
                <a:solidFill>
                  <a:srgbClr val="008EC0"/>
                </a:solidFill>
              </a:rPr>
              <a:t>connection and collaboration </a:t>
            </a:r>
            <a:r>
              <a:rPr lang="en-CA" sz="2200" b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</a:rPr>
              <a:t>=</a:t>
            </a:r>
          </a:p>
          <a:p>
            <a:pPr>
              <a:buClr>
                <a:srgbClr val="C00000"/>
              </a:buClr>
            </a:pPr>
            <a:endParaRPr lang="en-CA" sz="800" i="1" dirty="0"/>
          </a:p>
          <a:p>
            <a:pPr>
              <a:buClr>
                <a:srgbClr val="C00000"/>
              </a:buClr>
            </a:pPr>
            <a:endParaRPr lang="en-CA" sz="800" dirty="0"/>
          </a:p>
          <a:p>
            <a:pPr algn="ctr">
              <a:buClr>
                <a:srgbClr val="C00000"/>
              </a:buClr>
            </a:pPr>
            <a:r>
              <a:rPr lang="en-CA" sz="2200" b="1" i="1" dirty="0">
                <a:ln>
                  <a:solidFill>
                    <a:sysClr val="windowText" lastClr="000000"/>
                  </a:solidFill>
                </a:ln>
                <a:solidFill>
                  <a:srgbClr val="C00000"/>
                </a:solidFill>
                <a:hlinkClick r:id="rId4"/>
              </a:rPr>
              <a:t>Evidence-based decision-making and program delivery</a:t>
            </a:r>
            <a:endParaRPr lang="en-US" sz="2200" b="1" i="1" dirty="0">
              <a:ln>
                <a:solidFill>
                  <a:sysClr val="windowText" lastClr="000000"/>
                </a:solidFill>
              </a:ln>
              <a:solidFill>
                <a:srgbClr val="C0000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14E12E2-6CA8-4746-ADA6-82D0759E0678}"/>
              </a:ext>
            </a:extLst>
          </p:cNvPr>
          <p:cNvSpPr txBox="1"/>
          <p:nvPr/>
        </p:nvSpPr>
        <p:spPr>
          <a:xfrm>
            <a:off x="4745329" y="4195079"/>
            <a:ext cx="4024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i="1" dirty="0">
                <a:solidFill>
                  <a:srgbClr val="008EC0"/>
                </a:solidFill>
              </a:rPr>
              <a:t>A shared resource…with shared benefits</a:t>
            </a:r>
            <a:endParaRPr lang="en-US" b="1" i="1" dirty="0">
              <a:solidFill>
                <a:srgbClr val="008EC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A839854-07CB-4E52-BC4B-B8573CCA3307}"/>
              </a:ext>
            </a:extLst>
          </p:cNvPr>
          <p:cNvSpPr txBox="1"/>
          <p:nvPr/>
        </p:nvSpPr>
        <p:spPr>
          <a:xfrm>
            <a:off x="-27150" y="1522313"/>
            <a:ext cx="1999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b="1" i="1" dirty="0">
                <a:solidFill>
                  <a:srgbClr val="008EC0"/>
                </a:solidFill>
              </a:rPr>
              <a:t>A secure forum to: </a:t>
            </a:r>
            <a:endParaRPr lang="en-US" b="1" i="1" dirty="0">
              <a:solidFill>
                <a:srgbClr val="008E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147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99592" y="3212976"/>
            <a:ext cx="7772400" cy="1470025"/>
          </a:xfrm>
        </p:spPr>
        <p:txBody>
          <a:bodyPr/>
          <a:lstStyle/>
          <a:p>
            <a:r>
              <a:rPr lang="en-CA" dirty="0" smtClean="0">
                <a:solidFill>
                  <a:srgbClr val="002060"/>
                </a:solidFill>
              </a:rPr>
              <a:t>C.A.P.E</a:t>
            </a:r>
            <a:endParaRPr lang="en-CA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7664" y="4869160"/>
            <a:ext cx="6400800" cy="144016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B0F0"/>
                </a:solidFill>
              </a:rPr>
              <a:t>June 27,2018</a:t>
            </a:r>
            <a:endParaRPr lang="en-US" dirty="0">
              <a:solidFill>
                <a:srgbClr val="00B0F0"/>
              </a:solidFill>
            </a:endParaRPr>
          </a:p>
          <a:p>
            <a:endParaRPr lang="en-US" sz="48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48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48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4800" dirty="0">
              <a:solidFill>
                <a:schemeClr val="bg1">
                  <a:lumMod val="50000"/>
                </a:schemeClr>
              </a:solidFill>
            </a:endParaRPr>
          </a:p>
          <a:p>
            <a:endParaRPr lang="en-CA" sz="17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3286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/>
              <a:t>About the CACP RF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67544" y="1628800"/>
            <a:ext cx="4038600" cy="4617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sz="2400" dirty="0">
                <a:solidFill>
                  <a:srgbClr val="0070C0"/>
                </a:solidFill>
              </a:rPr>
              <a:t>Mission</a:t>
            </a:r>
          </a:p>
          <a:p>
            <a:pPr marL="0" indent="0" algn="ctr">
              <a:buNone/>
            </a:pPr>
            <a:r>
              <a:rPr lang="en-CA" sz="2200" dirty="0"/>
              <a:t>Promote</a:t>
            </a:r>
            <a:r>
              <a:rPr lang="fr-CA" sz="2200" dirty="0"/>
              <a:t> the </a:t>
            </a:r>
            <a:r>
              <a:rPr lang="en-CA" sz="2200" dirty="0"/>
              <a:t>creation</a:t>
            </a:r>
            <a:r>
              <a:rPr lang="fr-CA" sz="2200" dirty="0"/>
              <a:t>, use and sharing of collaborative </a:t>
            </a:r>
            <a:r>
              <a:rPr lang="en-CA" sz="2200" dirty="0"/>
              <a:t>research</a:t>
            </a:r>
            <a:r>
              <a:rPr lang="fr-CA" sz="2200" dirty="0"/>
              <a:t> in Canadian </a:t>
            </a:r>
            <a:r>
              <a:rPr lang="en-CA" sz="2200" dirty="0"/>
              <a:t>policing</a:t>
            </a:r>
          </a:p>
          <a:p>
            <a:pPr marL="0" indent="0" algn="ctr">
              <a:buNone/>
            </a:pPr>
            <a:endParaRPr lang="en-CA" sz="2000" dirty="0"/>
          </a:p>
          <a:p>
            <a:pPr marL="0" indent="0" algn="ctr">
              <a:buNone/>
            </a:pPr>
            <a:r>
              <a:rPr lang="fr-CA" sz="2400" dirty="0">
                <a:solidFill>
                  <a:srgbClr val="0070C0"/>
                </a:solidFill>
              </a:rPr>
              <a:t>Vision</a:t>
            </a:r>
          </a:p>
          <a:p>
            <a:pPr marL="0" indent="0" algn="ctr">
              <a:buNone/>
            </a:pPr>
            <a:r>
              <a:rPr lang="en-CA" sz="2000" dirty="0"/>
              <a:t>Enabling</a:t>
            </a:r>
            <a:r>
              <a:rPr lang="fr-CA" sz="2000" dirty="0"/>
              <a:t> </a:t>
            </a:r>
            <a:r>
              <a:rPr lang="en-CA" sz="2000" dirty="0"/>
              <a:t>evidence-based</a:t>
            </a:r>
            <a:r>
              <a:rPr lang="fr-CA" sz="2000" dirty="0"/>
              <a:t> </a:t>
            </a:r>
            <a:r>
              <a:rPr lang="en-CA" sz="2000" dirty="0"/>
              <a:t>decisions</a:t>
            </a:r>
            <a:r>
              <a:rPr lang="fr-CA" sz="2000" dirty="0"/>
              <a:t> in </a:t>
            </a:r>
            <a:r>
              <a:rPr lang="en-CA" sz="2000" dirty="0"/>
              <a:t>policing</a:t>
            </a:r>
          </a:p>
          <a:p>
            <a:pPr marL="0" indent="0" algn="ctr">
              <a:buNone/>
            </a:pPr>
            <a:endParaRPr lang="en-CA" sz="2000" dirty="0"/>
          </a:p>
          <a:p>
            <a:pPr marL="0" indent="0" algn="ctr">
              <a:buNone/>
            </a:pPr>
            <a:r>
              <a:rPr lang="fr-CA" sz="2000" i="1" dirty="0"/>
              <a:t>(Evidence-based </a:t>
            </a:r>
            <a:r>
              <a:rPr lang="en-CA" sz="2000" i="1" dirty="0"/>
              <a:t>decision</a:t>
            </a:r>
            <a:r>
              <a:rPr lang="fr-CA" sz="2000" i="1" dirty="0"/>
              <a:t> </a:t>
            </a:r>
            <a:r>
              <a:rPr lang="en-CA" sz="2000" i="1" dirty="0"/>
              <a:t>making</a:t>
            </a:r>
            <a:r>
              <a:rPr lang="fr-CA" sz="2000" i="1" dirty="0"/>
              <a:t> is </a:t>
            </a:r>
            <a:r>
              <a:rPr lang="en-CA" sz="2000" i="1" dirty="0"/>
              <a:t>integral &amp; foundational to policing)</a:t>
            </a:r>
          </a:p>
          <a:p>
            <a:pPr marL="0" indent="0" algn="ctr">
              <a:buNone/>
            </a:pPr>
            <a:endParaRPr lang="fr-CA" sz="2000" dirty="0"/>
          </a:p>
          <a:p>
            <a:endParaRPr lang="en-CA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06144" y="1772816"/>
            <a:ext cx="4194461" cy="4473379"/>
          </a:xfrm>
        </p:spPr>
        <p:txBody>
          <a:bodyPr>
            <a:noAutofit/>
          </a:bodyPr>
          <a:lstStyle/>
          <a:p>
            <a:r>
              <a:rPr lang="en-CA" sz="180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Established: </a:t>
            </a:r>
            <a:r>
              <a:rPr lang="en-CA" sz="1800" dirty="0" smtClean="0">
                <a:solidFill>
                  <a:schemeClr val="tx1"/>
                </a:solidFill>
              </a:rPr>
              <a:t> 	1982</a:t>
            </a:r>
          </a:p>
          <a:p>
            <a:endParaRPr lang="en-CA" sz="1800" u="sng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CA" sz="180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Reborn</a:t>
            </a:r>
            <a:r>
              <a:rPr lang="en-CA" sz="18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r>
              <a:rPr lang="en-CA" sz="1800" dirty="0" smtClean="0">
                <a:solidFill>
                  <a:schemeClr val="tx1"/>
                </a:solidFill>
              </a:rPr>
              <a:t>	2009</a:t>
            </a:r>
          </a:p>
          <a:p>
            <a:endParaRPr lang="en-CA" sz="1800" u="sng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CA" sz="1800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Programming</a:t>
            </a:r>
            <a:r>
              <a:rPr lang="en-CA" sz="18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  <a:r>
              <a:rPr lang="en-CA" sz="1800" dirty="0"/>
              <a:t>   High quality, innovative (mission-based) programming to meet the needs of the policing community</a:t>
            </a:r>
          </a:p>
          <a:p>
            <a:endParaRPr lang="en-CA" sz="900" dirty="0"/>
          </a:p>
          <a:p>
            <a:r>
              <a:rPr lang="en-CA" sz="1800" u="sng" dirty="0">
                <a:solidFill>
                  <a:schemeClr val="tx2">
                    <a:lumMod val="60000"/>
                    <a:lumOff val="40000"/>
                  </a:schemeClr>
                </a:solidFill>
              </a:rPr>
              <a:t>Engagement &amp; Partnerships</a:t>
            </a:r>
            <a:r>
              <a:rPr lang="en-CA" sz="1800" b="1" dirty="0"/>
              <a:t>:</a:t>
            </a:r>
            <a:r>
              <a:rPr lang="en-CA" sz="1800" dirty="0"/>
              <a:t> Engage, consult and collaborate with professional and community partners to build capabilities in policing research</a:t>
            </a:r>
          </a:p>
          <a:p>
            <a:endParaRPr lang="en-CA" sz="900" dirty="0"/>
          </a:p>
          <a:p>
            <a:endParaRPr lang="en-CA" sz="2000" dirty="0"/>
          </a:p>
        </p:txBody>
      </p:sp>
    </p:spTree>
    <p:extLst>
      <p:ext uri="{BB962C8B-B14F-4D97-AF65-F5344CB8AC3E}">
        <p14:creationId xmlns:p14="http://schemas.microsoft.com/office/powerpoint/2010/main" val="2412059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About the CACP RF</a:t>
            </a:r>
            <a:endParaRPr lang="en-US" sz="3600" b="1" dirty="0">
              <a:latin typeface="+mn-lt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611560" y="1628800"/>
            <a:ext cx="8136904" cy="46173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Guiding Principles</a:t>
            </a:r>
          </a:p>
          <a:p>
            <a:r>
              <a:rPr lang="en-US" b="1" dirty="0"/>
              <a:t>Research is inclusive</a:t>
            </a:r>
            <a:r>
              <a:rPr lang="en-US" dirty="0"/>
              <a:t> </a:t>
            </a:r>
          </a:p>
          <a:p>
            <a:r>
              <a:rPr lang="en-US" b="1" dirty="0"/>
              <a:t>Research is cost effective</a:t>
            </a:r>
            <a:r>
              <a:rPr lang="en-US" dirty="0"/>
              <a:t> </a:t>
            </a:r>
          </a:p>
          <a:p>
            <a:r>
              <a:rPr lang="en-US" b="1" dirty="0"/>
              <a:t>Research is Canadian</a:t>
            </a:r>
            <a:r>
              <a:rPr lang="en-US" dirty="0"/>
              <a:t> </a:t>
            </a: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	“</a:t>
            </a:r>
            <a:r>
              <a:rPr lang="en-US" i="1" dirty="0"/>
              <a:t>We have never had a national body of Canadian Police Knowledge.  All too often we look to the US or the UK for solutions.  The time is now for a hub of information that is Canadian and inclusive.”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			Chief </a:t>
            </a:r>
            <a:r>
              <a:rPr lang="en-US" dirty="0"/>
              <a:t>Robert </a:t>
            </a:r>
            <a:r>
              <a:rPr lang="en-US" dirty="0" err="1"/>
              <a:t>Lunney</a:t>
            </a:r>
            <a:r>
              <a:rPr lang="en-US" dirty="0"/>
              <a:t> (</a:t>
            </a:r>
            <a:r>
              <a:rPr lang="en-US" dirty="0" err="1"/>
              <a:t>Rtd</a:t>
            </a:r>
            <a:r>
              <a:rPr lang="en-US" dirty="0"/>
              <a:t>.)</a:t>
            </a:r>
          </a:p>
          <a:p>
            <a:pPr marL="0" indent="0" algn="ctr">
              <a:buNone/>
            </a:pPr>
            <a:endParaRPr lang="en-US" dirty="0"/>
          </a:p>
          <a:p>
            <a:pPr>
              <a:buClr>
                <a:srgbClr val="008EC0"/>
              </a:buClr>
              <a:buFont typeface="Wingdings" panose="05000000000000000000" pitchFamily="2" charset="2"/>
              <a:buChar char="ü"/>
            </a:pPr>
            <a:endParaRPr lang="en-CA" sz="2400" dirty="0"/>
          </a:p>
          <a:p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910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3600" b="1" dirty="0">
              <a:latin typeface="+mn-lt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611560" y="1628800"/>
            <a:ext cx="8136904" cy="4617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dirty="0"/>
          </a:p>
          <a:p>
            <a:pPr>
              <a:buClr>
                <a:srgbClr val="008EC0"/>
              </a:buClr>
              <a:buFont typeface="Wingdings" panose="05000000000000000000" pitchFamily="2" charset="2"/>
              <a:buChar char="ü"/>
            </a:pPr>
            <a:endParaRPr lang="en-CA" sz="2400" dirty="0"/>
          </a:p>
          <a:p>
            <a:endParaRPr lang="en-CA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7034" y="11146"/>
            <a:ext cx="9638352" cy="6236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738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dirty="0"/>
              <a:t>About the CACP RF</a:t>
            </a:r>
            <a:endParaRPr lang="en-US" sz="3600" b="1" dirty="0">
              <a:latin typeface="+mn-lt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611560" y="1628800"/>
            <a:ext cx="8136904" cy="46173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r-CA" dirty="0">
                <a:solidFill>
                  <a:srgbClr val="0070C0"/>
                </a:solidFill>
              </a:rPr>
              <a:t>Mission</a:t>
            </a:r>
          </a:p>
          <a:p>
            <a:pPr marL="0" indent="0" algn="ctr">
              <a:buNone/>
            </a:pPr>
            <a:r>
              <a:rPr lang="en-CA" sz="2400" dirty="0"/>
              <a:t>Promote</a:t>
            </a:r>
            <a:r>
              <a:rPr lang="fr-CA" sz="2400" dirty="0"/>
              <a:t> the </a:t>
            </a:r>
            <a:r>
              <a:rPr lang="en-CA" sz="2400" dirty="0"/>
              <a:t>creation</a:t>
            </a:r>
            <a:r>
              <a:rPr lang="fr-CA" sz="2400" dirty="0"/>
              <a:t>, use and sharing of collaborative </a:t>
            </a:r>
            <a:r>
              <a:rPr lang="en-CA" sz="2400" dirty="0"/>
              <a:t>research</a:t>
            </a:r>
            <a:r>
              <a:rPr lang="fr-CA" sz="2400" dirty="0"/>
              <a:t> in Canadian </a:t>
            </a:r>
            <a:r>
              <a:rPr lang="en-CA" sz="2400" dirty="0"/>
              <a:t>policing</a:t>
            </a:r>
          </a:p>
          <a:p>
            <a:pPr marL="0" indent="0">
              <a:buClr>
                <a:srgbClr val="008EC0"/>
              </a:buClr>
              <a:buNone/>
            </a:pPr>
            <a:endParaRPr lang="en-CA" sz="2400" dirty="0"/>
          </a:p>
          <a:p>
            <a:endParaRPr lang="en-CA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72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 smtClean="0"/>
              <a:t>Partnerships</a:t>
            </a:r>
            <a:br>
              <a:rPr lang="en-CA" sz="3200" dirty="0" smtClean="0"/>
            </a:br>
            <a:r>
              <a:rPr lang="en-CA" sz="2200" i="1" dirty="0" smtClean="0">
                <a:solidFill>
                  <a:srgbClr val="008EC0"/>
                </a:solidFill>
              </a:rPr>
              <a:t>Create</a:t>
            </a:r>
            <a:endParaRPr lang="en-CA" sz="3200" i="1" dirty="0">
              <a:solidFill>
                <a:srgbClr val="008E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67544" y="1556792"/>
            <a:ext cx="4038600" cy="4689403"/>
          </a:xfrm>
        </p:spPr>
        <p:txBody>
          <a:bodyPr>
            <a:normAutofit/>
          </a:bodyPr>
          <a:lstStyle/>
          <a:p>
            <a:r>
              <a:rPr lang="en-CA" dirty="0"/>
              <a:t>White </a:t>
            </a:r>
            <a:r>
              <a:rPr lang="en-CA" dirty="0" smtClean="0"/>
              <a:t>Papers</a:t>
            </a:r>
          </a:p>
          <a:p>
            <a:r>
              <a:rPr lang="en-CA" dirty="0" smtClean="0"/>
              <a:t>The Right Decision</a:t>
            </a:r>
            <a:endParaRPr lang="en-CA" dirty="0"/>
          </a:p>
          <a:p>
            <a:r>
              <a:rPr lang="en-CA" dirty="0"/>
              <a:t>The dollars and sense of policing </a:t>
            </a:r>
            <a:r>
              <a:rPr lang="en-CA" dirty="0" err="1"/>
              <a:t>nad</a:t>
            </a:r>
            <a:r>
              <a:rPr lang="en-CA" dirty="0"/>
              <a:t> community safety</a:t>
            </a:r>
          </a:p>
          <a:p>
            <a:r>
              <a:rPr lang="en-US" dirty="0" smtClean="0"/>
              <a:t>Canadian </a:t>
            </a:r>
            <a:r>
              <a:rPr lang="en-US" dirty="0"/>
              <a:t>Policing Research </a:t>
            </a:r>
            <a:r>
              <a:rPr lang="en-US" dirty="0" smtClean="0"/>
              <a:t>Catalogue</a:t>
            </a:r>
          </a:p>
          <a:p>
            <a:pPr lvl="1"/>
            <a:r>
              <a:rPr lang="en-US" dirty="0" smtClean="0"/>
              <a:t>Public Safety Canada Library</a:t>
            </a:r>
          </a:p>
          <a:p>
            <a:pPr lvl="1"/>
            <a:r>
              <a:rPr lang="en-US" dirty="0" smtClean="0"/>
              <a:t>Over 9,000 documents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860032" y="1556792"/>
            <a:ext cx="4038600" cy="483341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000" dirty="0"/>
          </a:p>
          <a:p>
            <a:endParaRPr lang="en-US" sz="26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CA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4436381"/>
            <a:ext cx="2703549" cy="180981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8144" y="1604935"/>
            <a:ext cx="2088232" cy="2698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46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CA" sz="3200" dirty="0"/>
              <a:t>Research Agenda </a:t>
            </a:r>
            <a:br>
              <a:rPr lang="en-CA" sz="3200" dirty="0"/>
            </a:br>
            <a:r>
              <a:rPr lang="en-CA" sz="2200" i="1" dirty="0">
                <a:solidFill>
                  <a:srgbClr val="008EC0"/>
                </a:solidFill>
              </a:rPr>
              <a:t>Create</a:t>
            </a:r>
            <a:endParaRPr lang="en-CA" sz="3200" i="1" dirty="0">
              <a:solidFill>
                <a:srgbClr val="008E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67544" y="1556792"/>
            <a:ext cx="4038600" cy="46894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CA" sz="2400" i="1" dirty="0">
                <a:solidFill>
                  <a:srgbClr val="0070C0"/>
                </a:solidFill>
              </a:rPr>
              <a:t>Goal</a:t>
            </a:r>
            <a:r>
              <a:rPr lang="en-CA" sz="2400" dirty="0"/>
              <a:t>: Identify priorities and gaps in Canadian policing research, foster alignment with stakeholder groups, identify areas of collaboration</a:t>
            </a:r>
          </a:p>
          <a:p>
            <a:r>
              <a:rPr lang="en-CA" sz="2400" dirty="0" smtClean="0"/>
              <a:t>Driven </a:t>
            </a:r>
            <a:r>
              <a:rPr lang="en-CA" sz="2400" dirty="0"/>
              <a:t>by research needs of police leadership</a:t>
            </a:r>
          </a:p>
          <a:p>
            <a:r>
              <a:rPr lang="en-CA" sz="2400" dirty="0"/>
              <a:t>Collaboration </a:t>
            </a:r>
            <a:endParaRPr lang="en-CA" sz="2400" dirty="0" smtClean="0"/>
          </a:p>
          <a:p>
            <a:pPr lvl="1"/>
            <a:r>
              <a:rPr lang="en-CA" sz="2000" dirty="0" smtClean="0"/>
              <a:t>CACP Board</a:t>
            </a:r>
            <a:r>
              <a:rPr lang="en-CA" sz="2000" dirty="0"/>
              <a:t>, </a:t>
            </a:r>
            <a:r>
              <a:rPr lang="en-CA" sz="2000" dirty="0" smtClean="0"/>
              <a:t>Committees, Members</a:t>
            </a:r>
          </a:p>
          <a:p>
            <a:pPr lvl="1"/>
            <a:r>
              <a:rPr lang="en-CA" sz="2000" dirty="0" smtClean="0"/>
              <a:t>Academics</a:t>
            </a:r>
          </a:p>
          <a:p>
            <a:pPr lvl="1"/>
            <a:r>
              <a:rPr lang="en-CA" sz="2000" dirty="0" smtClean="0"/>
              <a:t>Government</a:t>
            </a:r>
            <a:endParaRPr lang="en-CA" sz="2000" dirty="0"/>
          </a:p>
          <a:p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860032" y="1556792"/>
            <a:ext cx="4038600" cy="4833419"/>
          </a:xfrm>
        </p:spPr>
        <p:txBody>
          <a:bodyPr>
            <a:normAutofit/>
          </a:bodyPr>
          <a:lstStyle/>
          <a:p>
            <a:r>
              <a:rPr lang="en-US" sz="2400" dirty="0"/>
              <a:t>Delivered:</a:t>
            </a:r>
          </a:p>
          <a:p>
            <a:pPr lvl="1"/>
            <a:r>
              <a:rPr lang="en-US" sz="2200" dirty="0"/>
              <a:t>Informative interviews</a:t>
            </a:r>
          </a:p>
          <a:p>
            <a:pPr lvl="1"/>
            <a:r>
              <a:rPr lang="en-US" sz="2200" dirty="0"/>
              <a:t>National survey of police leaders and other stakeholders</a:t>
            </a:r>
          </a:p>
          <a:p>
            <a:pPr lvl="1"/>
            <a:r>
              <a:rPr lang="en-US" sz="2200" dirty="0"/>
              <a:t>Consensus building </a:t>
            </a:r>
            <a:r>
              <a:rPr lang="en-US" sz="2200" dirty="0" smtClean="0"/>
              <a:t>workshops</a:t>
            </a:r>
            <a:endParaRPr lang="en-US" sz="2200" dirty="0"/>
          </a:p>
          <a:p>
            <a:r>
              <a:rPr lang="en-US" sz="2400" dirty="0"/>
              <a:t>Mobilization </a:t>
            </a:r>
            <a:r>
              <a:rPr lang="en-US" sz="2400" dirty="0" smtClean="0"/>
              <a:t>strategy:</a:t>
            </a:r>
            <a:endParaRPr lang="en-US" sz="2400" dirty="0"/>
          </a:p>
          <a:p>
            <a:pPr lvl="1"/>
            <a:r>
              <a:rPr lang="en-CA" sz="2000" dirty="0"/>
              <a:t>Executive summary </a:t>
            </a:r>
          </a:p>
          <a:p>
            <a:pPr lvl="1"/>
            <a:r>
              <a:rPr lang="en-CA" sz="2000" dirty="0"/>
              <a:t>Disseminate to members</a:t>
            </a:r>
          </a:p>
          <a:p>
            <a:pPr lvl="1"/>
            <a:r>
              <a:rPr lang="en-CA" sz="2000" dirty="0" smtClean="0"/>
              <a:t>Engage stakeholders</a:t>
            </a:r>
            <a:endParaRPr lang="en-CA" sz="2000" dirty="0"/>
          </a:p>
          <a:p>
            <a:pPr lvl="1"/>
            <a:endParaRPr lang="en-US" sz="2000" dirty="0"/>
          </a:p>
          <a:p>
            <a:endParaRPr lang="en-US" sz="26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4403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2013 Research </a:t>
            </a:r>
            <a:r>
              <a:rPr lang="en-CA" dirty="0"/>
              <a:t>Agenda </a:t>
            </a:r>
            <a:br>
              <a:rPr lang="en-CA" dirty="0"/>
            </a:br>
            <a:r>
              <a:rPr lang="en-CA" sz="2800" i="1" dirty="0">
                <a:solidFill>
                  <a:srgbClr val="008EC0"/>
                </a:solidFill>
              </a:rPr>
              <a:t>Create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67543" y="1772816"/>
            <a:ext cx="8257887" cy="4473379"/>
          </a:xfrm>
        </p:spPr>
        <p:txBody>
          <a:bodyPr>
            <a:normAutofit/>
          </a:bodyPr>
          <a:lstStyle/>
          <a:p>
            <a:pPr lvl="0"/>
            <a:r>
              <a:rPr lang="en-US" b="1" dirty="0" smtClean="0"/>
              <a:t>Human Resources</a:t>
            </a:r>
          </a:p>
          <a:p>
            <a:pPr lvl="0"/>
            <a:r>
              <a:rPr lang="en-US" b="1" dirty="0" smtClean="0"/>
              <a:t>Funding and Financing</a:t>
            </a:r>
          </a:p>
          <a:p>
            <a:pPr lvl="0"/>
            <a:r>
              <a:rPr lang="en-US" b="1" dirty="0" smtClean="0"/>
              <a:t>Community Engagement</a:t>
            </a:r>
          </a:p>
          <a:p>
            <a:pPr lvl="0"/>
            <a:r>
              <a:rPr lang="en-US" b="1" dirty="0" smtClean="0"/>
              <a:t>Operations</a:t>
            </a:r>
          </a:p>
          <a:p>
            <a:pPr lvl="0"/>
            <a:r>
              <a:rPr lang="en-US" b="1" dirty="0" smtClean="0"/>
              <a:t>Impact of Technology</a:t>
            </a:r>
          </a:p>
          <a:p>
            <a:pPr lvl="0"/>
            <a:r>
              <a:rPr lang="en-US" b="1" dirty="0" smtClean="0"/>
              <a:t>Policing Models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19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2017 Research </a:t>
            </a:r>
            <a:r>
              <a:rPr lang="en-CA" dirty="0"/>
              <a:t>Agenda Renewal</a:t>
            </a:r>
            <a:br>
              <a:rPr lang="en-CA" dirty="0"/>
            </a:br>
            <a:r>
              <a:rPr lang="en-CA" sz="2800" i="1" dirty="0">
                <a:solidFill>
                  <a:srgbClr val="008EC0"/>
                </a:solidFill>
              </a:rPr>
              <a:t>Create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467543" y="1772816"/>
            <a:ext cx="8257887" cy="4473379"/>
          </a:xfrm>
        </p:spPr>
        <p:txBody>
          <a:bodyPr>
            <a:normAutofit/>
          </a:bodyPr>
          <a:lstStyle/>
          <a:p>
            <a:pPr lvl="0"/>
            <a:r>
              <a:rPr lang="en-CA" b="1" dirty="0"/>
              <a:t>Public trust and </a:t>
            </a:r>
            <a:r>
              <a:rPr lang="en-CA" b="1" dirty="0" smtClean="0"/>
              <a:t>confidence</a:t>
            </a:r>
          </a:p>
          <a:p>
            <a:pPr lvl="0"/>
            <a:r>
              <a:rPr lang="en-CA" b="1" dirty="0" smtClean="0"/>
              <a:t>Policing </a:t>
            </a:r>
            <a:r>
              <a:rPr lang="en-CA" b="1" dirty="0"/>
              <a:t>persons with mental </a:t>
            </a:r>
            <a:r>
              <a:rPr lang="en-CA" b="1" dirty="0" smtClean="0"/>
              <a:t>illness</a:t>
            </a:r>
            <a:endParaRPr lang="en-US" dirty="0"/>
          </a:p>
          <a:p>
            <a:pPr lvl="0"/>
            <a:r>
              <a:rPr lang="en-CA" b="1" dirty="0"/>
              <a:t>National </a:t>
            </a:r>
            <a:r>
              <a:rPr lang="en-CA" b="1" dirty="0" smtClean="0"/>
              <a:t>security</a:t>
            </a:r>
            <a:endParaRPr lang="en-US" dirty="0"/>
          </a:p>
          <a:p>
            <a:pPr lvl="0"/>
            <a:r>
              <a:rPr lang="en-CA" b="1" dirty="0"/>
              <a:t>Opioid </a:t>
            </a:r>
            <a:r>
              <a:rPr lang="en-CA" b="1" dirty="0" smtClean="0"/>
              <a:t>overdoses</a:t>
            </a:r>
            <a:endParaRPr lang="en-US" dirty="0"/>
          </a:p>
          <a:p>
            <a:pPr lvl="0"/>
            <a:r>
              <a:rPr lang="en-CA" b="1" dirty="0"/>
              <a:t>Cybercrime and </a:t>
            </a:r>
            <a:r>
              <a:rPr lang="en-CA" b="1" dirty="0" smtClean="0"/>
              <a:t>technology</a:t>
            </a:r>
            <a:endParaRPr lang="en-US" dirty="0"/>
          </a:p>
          <a:p>
            <a:pPr lvl="0"/>
            <a:r>
              <a:rPr lang="en-CA" b="1" dirty="0"/>
              <a:t>The root causes of substance </a:t>
            </a:r>
            <a:r>
              <a:rPr lang="en-CA" b="1" dirty="0" smtClean="0"/>
              <a:t>abuse</a:t>
            </a:r>
            <a:endParaRPr lang="en-US" dirty="0"/>
          </a:p>
          <a:p>
            <a:pPr lvl="0"/>
            <a:r>
              <a:rPr lang="en-CA" b="1" dirty="0"/>
              <a:t>Mental health and well-being of </a:t>
            </a:r>
            <a:r>
              <a:rPr lang="en-CA" b="1" dirty="0" smtClean="0"/>
              <a:t>members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44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B109E02498354A91AD08823276C9C3" ma:contentTypeVersion="7" ma:contentTypeDescription="Create a new document." ma:contentTypeScope="" ma:versionID="62759c626dcff0bff98f9469716805a3">
  <xsd:schema xmlns:xsd="http://www.w3.org/2001/XMLSchema" xmlns:xs="http://www.w3.org/2001/XMLSchema" xmlns:p="http://schemas.microsoft.com/office/2006/metadata/properties" xmlns:ns2="0d42a59f-a51b-4a05-bdb6-e2eb94134de0" xmlns:ns3="ce69140e-8482-46c1-9aa6-4f22a1a3bcab" targetNamespace="http://schemas.microsoft.com/office/2006/metadata/properties" ma:root="true" ma:fieldsID="b77334a47186eab6cb5be21115380a8c" ns2:_="" ns3:_="">
    <xsd:import namespace="0d42a59f-a51b-4a05-bdb6-e2eb94134de0"/>
    <xsd:import namespace="ce69140e-8482-46c1-9aa6-4f22a1a3bca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42a59f-a51b-4a05-bdb6-e2eb94134de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69140e-8482-46c1-9aa6-4f22a1a3bc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3AE346A-7464-4153-B124-05A9B1A06029}">
  <ds:schemaRefs>
    <ds:schemaRef ds:uri="0d42a59f-a51b-4a05-bdb6-e2eb94134de0"/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ce69140e-8482-46c1-9aa6-4f22a1a3bcab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EEEF975-2A5A-40F5-B6D1-267B4D12099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5D9F3C-EE63-41FE-9845-DD61D2607C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42a59f-a51b-4a05-bdb6-e2eb94134de0"/>
    <ds:schemaRef ds:uri="ce69140e-8482-46c1-9aa6-4f22a1a3bc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5754</TotalTime>
  <Words>314</Words>
  <Application>Microsoft Office PowerPoint</Application>
  <PresentationFormat>On-screen Show (4:3)</PresentationFormat>
  <Paragraphs>109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Wingdings</vt:lpstr>
      <vt:lpstr>Office Theme</vt:lpstr>
      <vt:lpstr>C.A.P.E</vt:lpstr>
      <vt:lpstr>About the CACP RF</vt:lpstr>
      <vt:lpstr>About the CACP RF</vt:lpstr>
      <vt:lpstr>PowerPoint Presentation</vt:lpstr>
      <vt:lpstr>About the CACP RF</vt:lpstr>
      <vt:lpstr>Partnerships Create</vt:lpstr>
      <vt:lpstr>Research Agenda  Create</vt:lpstr>
      <vt:lpstr>2013 Research Agenda  Create</vt:lpstr>
      <vt:lpstr>2017 Research Agenda Renewal Create</vt:lpstr>
      <vt:lpstr>Making Research Accessible Use</vt:lpstr>
      <vt:lpstr>   Share</vt:lpstr>
      <vt:lpstr>C.A.P.E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Susan Clarke</dc:creator>
  <cp:lastModifiedBy>Bob Downie</cp:lastModifiedBy>
  <cp:revision>418</cp:revision>
  <cp:lastPrinted>2017-07-11T18:56:47Z</cp:lastPrinted>
  <dcterms:created xsi:type="dcterms:W3CDTF">2015-08-12T17:11:38Z</dcterms:created>
  <dcterms:modified xsi:type="dcterms:W3CDTF">2018-06-27T19:32:46Z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0x010100F6B109E02498354A91AD08823276C9C3</vt:lpwstr>
  </property>
</Properties>
</file>