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50"/>
  </p:notesMasterIdLst>
  <p:handoutMasterIdLst>
    <p:handoutMasterId r:id="rId51"/>
  </p:handoutMasterIdLst>
  <p:sldIdLst>
    <p:sldId id="340" r:id="rId4"/>
    <p:sldId id="406" r:id="rId5"/>
    <p:sldId id="384" r:id="rId6"/>
    <p:sldId id="342" r:id="rId7"/>
    <p:sldId id="343" r:id="rId8"/>
    <p:sldId id="344" r:id="rId9"/>
    <p:sldId id="345" r:id="rId10"/>
    <p:sldId id="346" r:id="rId11"/>
    <p:sldId id="383" r:id="rId12"/>
    <p:sldId id="414" r:id="rId13"/>
    <p:sldId id="349" r:id="rId14"/>
    <p:sldId id="417" r:id="rId15"/>
    <p:sldId id="452" r:id="rId16"/>
    <p:sldId id="285" r:id="rId17"/>
    <p:sldId id="453" r:id="rId18"/>
    <p:sldId id="454" r:id="rId19"/>
    <p:sldId id="419" r:id="rId20"/>
    <p:sldId id="422" r:id="rId21"/>
    <p:sldId id="399" r:id="rId22"/>
    <p:sldId id="354" r:id="rId23"/>
    <p:sldId id="392" r:id="rId24"/>
    <p:sldId id="412" r:id="rId25"/>
    <p:sldId id="385" r:id="rId26"/>
    <p:sldId id="386" r:id="rId27"/>
    <p:sldId id="387" r:id="rId28"/>
    <p:sldId id="388" r:id="rId29"/>
    <p:sldId id="389" r:id="rId30"/>
    <p:sldId id="390" r:id="rId31"/>
    <p:sldId id="391" r:id="rId32"/>
    <p:sldId id="302" r:id="rId33"/>
    <p:sldId id="402" r:id="rId34"/>
    <p:sldId id="403" r:id="rId35"/>
    <p:sldId id="410" r:id="rId36"/>
    <p:sldId id="411" r:id="rId37"/>
    <p:sldId id="373" r:id="rId38"/>
    <p:sldId id="393" r:id="rId39"/>
    <p:sldId id="408" r:id="rId40"/>
    <p:sldId id="400" r:id="rId41"/>
    <p:sldId id="309" r:id="rId42"/>
    <p:sldId id="409" r:id="rId43"/>
    <p:sldId id="455" r:id="rId44"/>
    <p:sldId id="378" r:id="rId45"/>
    <p:sldId id="379" r:id="rId46"/>
    <p:sldId id="380" r:id="rId47"/>
    <p:sldId id="394" r:id="rId48"/>
    <p:sldId id="348"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E86D3"/>
    <a:srgbClr val="05BB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5512" autoAdjust="0"/>
  </p:normalViewPr>
  <p:slideViewPr>
    <p:cSldViewPr snapToGrid="0">
      <p:cViewPr varScale="1">
        <p:scale>
          <a:sx n="68" d="100"/>
          <a:sy n="68" d="100"/>
        </p:scale>
        <p:origin x="582" y="72"/>
      </p:cViewPr>
      <p:guideLst/>
    </p:cSldViewPr>
  </p:slideViewPr>
  <p:notesTextViewPr>
    <p:cViewPr>
      <p:scale>
        <a:sx n="1" d="1"/>
        <a:sy n="1" d="1"/>
      </p:scale>
      <p:origin x="0" y="0"/>
    </p:cViewPr>
  </p:notesTextViewPr>
  <p:notesViewPr>
    <p:cSldViewPr snapToGrid="0">
      <p:cViewPr varScale="1">
        <p:scale>
          <a:sx n="66" d="100"/>
          <a:sy n="66" d="100"/>
        </p:scale>
        <p:origin x="274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CEC1F-99C3-49A5-B378-5B9D3904E080}" type="doc">
      <dgm:prSet loTypeId="urn:microsoft.com/office/officeart/2005/8/layout/chevron1" loCatId="process" qsTypeId="urn:microsoft.com/office/officeart/2005/8/quickstyle/3d1" qsCatId="3D" csTypeId="urn:microsoft.com/office/officeart/2005/8/colors/accent1_2" csCatId="accent1" phldr="1"/>
      <dgm:spPr/>
      <dgm:t>
        <a:bodyPr/>
        <a:lstStyle/>
        <a:p>
          <a:endParaRPr lang="en-CA"/>
        </a:p>
      </dgm:t>
    </dgm:pt>
    <dgm:pt modelId="{F681B40E-0B45-44C6-88A6-C3ECB79386C5}">
      <dgm:prSet phldrT="[Text]" custT="1"/>
      <dgm:spPr/>
      <dgm:t>
        <a:bodyPr/>
        <a:lstStyle/>
        <a:p>
          <a:r>
            <a:rPr lang="en-US" sz="3200" dirty="0">
              <a:latin typeface="+mj-lt"/>
            </a:rPr>
            <a:t>Training</a:t>
          </a:r>
          <a:endParaRPr lang="en-CA" sz="3200" dirty="0">
            <a:latin typeface="+mj-lt"/>
          </a:endParaRPr>
        </a:p>
      </dgm:t>
    </dgm:pt>
    <dgm:pt modelId="{F76C2197-2A05-41B2-82EF-65512EAB3F2A}" type="parTrans" cxnId="{00DCD9BB-6140-48A1-82D5-266A7D7A815C}">
      <dgm:prSet/>
      <dgm:spPr/>
      <dgm:t>
        <a:bodyPr/>
        <a:lstStyle/>
        <a:p>
          <a:endParaRPr lang="en-CA"/>
        </a:p>
      </dgm:t>
    </dgm:pt>
    <dgm:pt modelId="{E8E5112C-2E1E-4E84-A93E-F004F019D3F1}" type="sibTrans" cxnId="{00DCD9BB-6140-48A1-82D5-266A7D7A815C}">
      <dgm:prSet/>
      <dgm:spPr/>
      <dgm:t>
        <a:bodyPr/>
        <a:lstStyle/>
        <a:p>
          <a:endParaRPr lang="en-CA"/>
        </a:p>
      </dgm:t>
    </dgm:pt>
    <dgm:pt modelId="{86CC550D-3E80-4957-9A14-27FBF3891995}">
      <dgm:prSet phldrT="[Text]" custT="1"/>
      <dgm:spPr/>
      <dgm:t>
        <a:bodyPr/>
        <a:lstStyle/>
        <a:p>
          <a:r>
            <a:rPr lang="en-US" sz="2800" dirty="0">
              <a:latin typeface="+mj-lt"/>
            </a:rPr>
            <a:t>Qualifying</a:t>
          </a:r>
          <a:endParaRPr lang="en-CA" sz="2800" dirty="0">
            <a:latin typeface="+mj-lt"/>
          </a:endParaRPr>
        </a:p>
      </dgm:t>
    </dgm:pt>
    <dgm:pt modelId="{2118E630-FE42-453A-91E8-98D90CBD5595}" type="parTrans" cxnId="{1C7075F5-8CA5-4049-A1A7-4C288E64960F}">
      <dgm:prSet/>
      <dgm:spPr/>
      <dgm:t>
        <a:bodyPr/>
        <a:lstStyle/>
        <a:p>
          <a:endParaRPr lang="en-CA"/>
        </a:p>
      </dgm:t>
    </dgm:pt>
    <dgm:pt modelId="{0859C576-38D3-4C2A-B509-47E87EDF2C5E}" type="sibTrans" cxnId="{1C7075F5-8CA5-4049-A1A7-4C288E64960F}">
      <dgm:prSet/>
      <dgm:spPr/>
      <dgm:t>
        <a:bodyPr/>
        <a:lstStyle/>
        <a:p>
          <a:endParaRPr lang="en-CA"/>
        </a:p>
      </dgm:t>
    </dgm:pt>
    <dgm:pt modelId="{9A442E51-0D51-43E0-9F92-2606F050E7AC}">
      <dgm:prSet custT="1"/>
      <dgm:spPr/>
      <dgm:t>
        <a:bodyPr/>
        <a:lstStyle/>
        <a:p>
          <a:r>
            <a:rPr lang="en-US" sz="3200" dirty="0">
              <a:latin typeface="+mj-lt"/>
            </a:rPr>
            <a:t>Hiring</a:t>
          </a:r>
          <a:endParaRPr lang="en-CA" sz="3200" dirty="0">
            <a:latin typeface="+mj-lt"/>
          </a:endParaRPr>
        </a:p>
      </dgm:t>
    </dgm:pt>
    <dgm:pt modelId="{10E8A801-18AB-4F29-90F2-8CAC24F9C6EE}" type="parTrans" cxnId="{25299965-BFC4-4E52-A6FE-0AFFDA76EA39}">
      <dgm:prSet/>
      <dgm:spPr/>
      <dgm:t>
        <a:bodyPr/>
        <a:lstStyle/>
        <a:p>
          <a:endParaRPr lang="en-CA"/>
        </a:p>
      </dgm:t>
    </dgm:pt>
    <dgm:pt modelId="{E42EA019-69E3-4ECF-9276-5396179B19FE}" type="sibTrans" cxnId="{25299965-BFC4-4E52-A6FE-0AFFDA76EA39}">
      <dgm:prSet/>
      <dgm:spPr/>
      <dgm:t>
        <a:bodyPr/>
        <a:lstStyle/>
        <a:p>
          <a:endParaRPr lang="en-CA"/>
        </a:p>
      </dgm:t>
    </dgm:pt>
    <dgm:pt modelId="{20D783AB-33D3-490D-8830-5B6D30F995C4}">
      <dgm:prSet custT="1"/>
      <dgm:spPr/>
      <dgm:t>
        <a:bodyPr/>
        <a:lstStyle/>
        <a:p>
          <a:r>
            <a:rPr lang="en-US" sz="3200" dirty="0">
              <a:latin typeface="+mj-lt"/>
            </a:rPr>
            <a:t>Lifelong</a:t>
          </a:r>
          <a:endParaRPr lang="en-CA" sz="3200" dirty="0">
            <a:latin typeface="+mj-lt"/>
          </a:endParaRPr>
        </a:p>
      </dgm:t>
    </dgm:pt>
    <dgm:pt modelId="{5B5B988A-3FF3-41AD-8A0A-070D72654659}" type="parTrans" cxnId="{09E5A68E-E956-4002-A83E-76E4E0845E64}">
      <dgm:prSet/>
      <dgm:spPr/>
      <dgm:t>
        <a:bodyPr/>
        <a:lstStyle/>
        <a:p>
          <a:endParaRPr lang="en-CA"/>
        </a:p>
      </dgm:t>
    </dgm:pt>
    <dgm:pt modelId="{C517F94D-B444-496B-A15C-6A3AF7CE194D}" type="sibTrans" cxnId="{09E5A68E-E956-4002-A83E-76E4E0845E64}">
      <dgm:prSet/>
      <dgm:spPr/>
      <dgm:t>
        <a:bodyPr/>
        <a:lstStyle/>
        <a:p>
          <a:endParaRPr lang="en-CA"/>
        </a:p>
      </dgm:t>
    </dgm:pt>
    <dgm:pt modelId="{DA790978-1F29-4D4D-A02C-2DE76BFAB4AD}" type="pres">
      <dgm:prSet presAssocID="{2B4CEC1F-99C3-49A5-B378-5B9D3904E080}" presName="Name0" presStyleCnt="0">
        <dgm:presLayoutVars>
          <dgm:dir/>
          <dgm:animLvl val="lvl"/>
          <dgm:resizeHandles val="exact"/>
        </dgm:presLayoutVars>
      </dgm:prSet>
      <dgm:spPr/>
    </dgm:pt>
    <dgm:pt modelId="{32D63F71-06D4-46AA-AD51-A9D5A54592F3}" type="pres">
      <dgm:prSet presAssocID="{9A442E51-0D51-43E0-9F92-2606F050E7AC}" presName="parTxOnly" presStyleLbl="node1" presStyleIdx="0" presStyleCnt="4" custLinFactNeighborX="-1718">
        <dgm:presLayoutVars>
          <dgm:chMax val="0"/>
          <dgm:chPref val="0"/>
          <dgm:bulletEnabled val="1"/>
        </dgm:presLayoutVars>
      </dgm:prSet>
      <dgm:spPr/>
    </dgm:pt>
    <dgm:pt modelId="{600B50E3-DBFC-4661-BD95-4024348F3832}" type="pres">
      <dgm:prSet presAssocID="{E42EA019-69E3-4ECF-9276-5396179B19FE}" presName="parTxOnlySpace" presStyleCnt="0"/>
      <dgm:spPr/>
    </dgm:pt>
    <dgm:pt modelId="{40D81867-E908-4A8B-96AE-D7BD55F893C6}" type="pres">
      <dgm:prSet presAssocID="{F681B40E-0B45-44C6-88A6-C3ECB79386C5}" presName="parTxOnly" presStyleLbl="node1" presStyleIdx="1" presStyleCnt="4">
        <dgm:presLayoutVars>
          <dgm:chMax val="0"/>
          <dgm:chPref val="0"/>
          <dgm:bulletEnabled val="1"/>
        </dgm:presLayoutVars>
      </dgm:prSet>
      <dgm:spPr/>
    </dgm:pt>
    <dgm:pt modelId="{07E798DE-6A46-4E83-BD07-6A2CF52A16CE}" type="pres">
      <dgm:prSet presAssocID="{E8E5112C-2E1E-4E84-A93E-F004F019D3F1}" presName="parTxOnlySpace" presStyleCnt="0"/>
      <dgm:spPr/>
    </dgm:pt>
    <dgm:pt modelId="{471D0F3A-76DC-486B-B0D4-8B8D6E50B86D}" type="pres">
      <dgm:prSet presAssocID="{86CC550D-3E80-4957-9A14-27FBF3891995}" presName="parTxOnly" presStyleLbl="node1" presStyleIdx="2" presStyleCnt="4">
        <dgm:presLayoutVars>
          <dgm:chMax val="0"/>
          <dgm:chPref val="0"/>
          <dgm:bulletEnabled val="1"/>
        </dgm:presLayoutVars>
      </dgm:prSet>
      <dgm:spPr/>
    </dgm:pt>
    <dgm:pt modelId="{DF6CCF21-D4C0-4BB3-985D-9201C91A88C3}" type="pres">
      <dgm:prSet presAssocID="{0859C576-38D3-4C2A-B509-47E87EDF2C5E}" presName="parTxOnlySpace" presStyleCnt="0"/>
      <dgm:spPr/>
    </dgm:pt>
    <dgm:pt modelId="{A02CD524-EF10-4D9D-9FE3-31837E0BEC4B}" type="pres">
      <dgm:prSet presAssocID="{20D783AB-33D3-490D-8830-5B6D30F995C4}" presName="parTxOnly" presStyleLbl="node1" presStyleIdx="3" presStyleCnt="4">
        <dgm:presLayoutVars>
          <dgm:chMax val="0"/>
          <dgm:chPref val="0"/>
          <dgm:bulletEnabled val="1"/>
        </dgm:presLayoutVars>
      </dgm:prSet>
      <dgm:spPr/>
    </dgm:pt>
  </dgm:ptLst>
  <dgm:cxnLst>
    <dgm:cxn modelId="{FE8D961D-DB8E-4EC4-9F3D-FD2E1C0C8209}" type="presOf" srcId="{9A442E51-0D51-43E0-9F92-2606F050E7AC}" destId="{32D63F71-06D4-46AA-AD51-A9D5A54592F3}" srcOrd="0" destOrd="0" presId="urn:microsoft.com/office/officeart/2005/8/layout/chevron1"/>
    <dgm:cxn modelId="{26F16430-2B2D-4281-828E-89043DB4F581}" type="presOf" srcId="{2B4CEC1F-99C3-49A5-B378-5B9D3904E080}" destId="{DA790978-1F29-4D4D-A02C-2DE76BFAB4AD}" srcOrd="0" destOrd="0" presId="urn:microsoft.com/office/officeart/2005/8/layout/chevron1"/>
    <dgm:cxn modelId="{EE294D64-A340-4ABF-B27B-9833EF40C4E5}" type="presOf" srcId="{86CC550D-3E80-4957-9A14-27FBF3891995}" destId="{471D0F3A-76DC-486B-B0D4-8B8D6E50B86D}" srcOrd="0" destOrd="0" presId="urn:microsoft.com/office/officeart/2005/8/layout/chevron1"/>
    <dgm:cxn modelId="{25299965-BFC4-4E52-A6FE-0AFFDA76EA39}" srcId="{2B4CEC1F-99C3-49A5-B378-5B9D3904E080}" destId="{9A442E51-0D51-43E0-9F92-2606F050E7AC}" srcOrd="0" destOrd="0" parTransId="{10E8A801-18AB-4F29-90F2-8CAC24F9C6EE}" sibTransId="{E42EA019-69E3-4ECF-9276-5396179B19FE}"/>
    <dgm:cxn modelId="{09E5A68E-E956-4002-A83E-76E4E0845E64}" srcId="{2B4CEC1F-99C3-49A5-B378-5B9D3904E080}" destId="{20D783AB-33D3-490D-8830-5B6D30F995C4}" srcOrd="3" destOrd="0" parTransId="{5B5B988A-3FF3-41AD-8A0A-070D72654659}" sibTransId="{C517F94D-B444-496B-A15C-6A3AF7CE194D}"/>
    <dgm:cxn modelId="{00DCD9BB-6140-48A1-82D5-266A7D7A815C}" srcId="{2B4CEC1F-99C3-49A5-B378-5B9D3904E080}" destId="{F681B40E-0B45-44C6-88A6-C3ECB79386C5}" srcOrd="1" destOrd="0" parTransId="{F76C2197-2A05-41B2-82EF-65512EAB3F2A}" sibTransId="{E8E5112C-2E1E-4E84-A93E-F004F019D3F1}"/>
    <dgm:cxn modelId="{2C141FE5-B3A9-4CB8-A40C-19D2ED3DEAAB}" type="presOf" srcId="{F681B40E-0B45-44C6-88A6-C3ECB79386C5}" destId="{40D81867-E908-4A8B-96AE-D7BD55F893C6}" srcOrd="0" destOrd="0" presId="urn:microsoft.com/office/officeart/2005/8/layout/chevron1"/>
    <dgm:cxn modelId="{1C7075F5-8CA5-4049-A1A7-4C288E64960F}" srcId="{2B4CEC1F-99C3-49A5-B378-5B9D3904E080}" destId="{86CC550D-3E80-4957-9A14-27FBF3891995}" srcOrd="2" destOrd="0" parTransId="{2118E630-FE42-453A-91E8-98D90CBD5595}" sibTransId="{0859C576-38D3-4C2A-B509-47E87EDF2C5E}"/>
    <dgm:cxn modelId="{9D166EF9-3A8F-4DF0-B0DB-C55B78220A11}" type="presOf" srcId="{20D783AB-33D3-490D-8830-5B6D30F995C4}" destId="{A02CD524-EF10-4D9D-9FE3-31837E0BEC4B}" srcOrd="0" destOrd="0" presId="urn:microsoft.com/office/officeart/2005/8/layout/chevron1"/>
    <dgm:cxn modelId="{3F426CD5-DC85-44DA-8C29-74D88297C099}" type="presParOf" srcId="{DA790978-1F29-4D4D-A02C-2DE76BFAB4AD}" destId="{32D63F71-06D4-46AA-AD51-A9D5A54592F3}" srcOrd="0" destOrd="0" presId="urn:microsoft.com/office/officeart/2005/8/layout/chevron1"/>
    <dgm:cxn modelId="{1A35C94A-5ADE-44D6-BAA4-58019A1FCE23}" type="presParOf" srcId="{DA790978-1F29-4D4D-A02C-2DE76BFAB4AD}" destId="{600B50E3-DBFC-4661-BD95-4024348F3832}" srcOrd="1" destOrd="0" presId="urn:microsoft.com/office/officeart/2005/8/layout/chevron1"/>
    <dgm:cxn modelId="{D6DE26A9-7A1B-40AD-9CEC-62D6ED38655D}" type="presParOf" srcId="{DA790978-1F29-4D4D-A02C-2DE76BFAB4AD}" destId="{40D81867-E908-4A8B-96AE-D7BD55F893C6}" srcOrd="2" destOrd="0" presId="urn:microsoft.com/office/officeart/2005/8/layout/chevron1"/>
    <dgm:cxn modelId="{0B08550C-42E7-4112-92D6-C864655E4A39}" type="presParOf" srcId="{DA790978-1F29-4D4D-A02C-2DE76BFAB4AD}" destId="{07E798DE-6A46-4E83-BD07-6A2CF52A16CE}" srcOrd="3" destOrd="0" presId="urn:microsoft.com/office/officeart/2005/8/layout/chevron1"/>
    <dgm:cxn modelId="{542EEBB4-DB75-485F-A5D1-9ACE1248F2F3}" type="presParOf" srcId="{DA790978-1F29-4D4D-A02C-2DE76BFAB4AD}" destId="{471D0F3A-76DC-486B-B0D4-8B8D6E50B86D}" srcOrd="4" destOrd="0" presId="urn:microsoft.com/office/officeart/2005/8/layout/chevron1"/>
    <dgm:cxn modelId="{7F50509F-264A-4614-8790-D1CCA579A704}" type="presParOf" srcId="{DA790978-1F29-4D4D-A02C-2DE76BFAB4AD}" destId="{DF6CCF21-D4C0-4BB3-985D-9201C91A88C3}" srcOrd="5" destOrd="0" presId="urn:microsoft.com/office/officeart/2005/8/layout/chevron1"/>
    <dgm:cxn modelId="{B2159466-861F-4367-9A18-9F23B1DC0C4C}" type="presParOf" srcId="{DA790978-1F29-4D4D-A02C-2DE76BFAB4AD}" destId="{A02CD524-EF10-4D9D-9FE3-31837E0BEC4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CEC1F-99C3-49A5-B378-5B9D3904E080}" type="doc">
      <dgm:prSet loTypeId="urn:microsoft.com/office/officeart/2005/8/layout/chevron1" loCatId="process" qsTypeId="urn:microsoft.com/office/officeart/2005/8/quickstyle/3d1" qsCatId="3D" csTypeId="urn:microsoft.com/office/officeart/2005/8/colors/accent1_2" csCatId="accent1" phldr="1"/>
      <dgm:spPr/>
      <dgm:t>
        <a:bodyPr/>
        <a:lstStyle/>
        <a:p>
          <a:endParaRPr lang="en-CA"/>
        </a:p>
      </dgm:t>
    </dgm:pt>
    <dgm:pt modelId="{F681B40E-0B45-44C6-88A6-C3ECB79386C5}">
      <dgm:prSet phldrT="[Text]" custT="1"/>
      <dgm:spPr/>
      <dgm:t>
        <a:bodyPr/>
        <a:lstStyle/>
        <a:p>
          <a:r>
            <a:rPr lang="en-US" sz="3200" dirty="0">
              <a:latin typeface="+mj-lt"/>
            </a:rPr>
            <a:t>Training</a:t>
          </a:r>
          <a:endParaRPr lang="en-CA" sz="3200" dirty="0">
            <a:latin typeface="+mj-lt"/>
          </a:endParaRPr>
        </a:p>
      </dgm:t>
    </dgm:pt>
    <dgm:pt modelId="{F76C2197-2A05-41B2-82EF-65512EAB3F2A}" type="parTrans" cxnId="{00DCD9BB-6140-48A1-82D5-266A7D7A815C}">
      <dgm:prSet/>
      <dgm:spPr/>
      <dgm:t>
        <a:bodyPr/>
        <a:lstStyle/>
        <a:p>
          <a:endParaRPr lang="en-CA"/>
        </a:p>
      </dgm:t>
    </dgm:pt>
    <dgm:pt modelId="{E8E5112C-2E1E-4E84-A93E-F004F019D3F1}" type="sibTrans" cxnId="{00DCD9BB-6140-48A1-82D5-266A7D7A815C}">
      <dgm:prSet/>
      <dgm:spPr/>
      <dgm:t>
        <a:bodyPr/>
        <a:lstStyle/>
        <a:p>
          <a:endParaRPr lang="en-CA"/>
        </a:p>
      </dgm:t>
    </dgm:pt>
    <dgm:pt modelId="{86CC550D-3E80-4957-9A14-27FBF3891995}">
      <dgm:prSet phldrT="[Text]" custT="1"/>
      <dgm:spPr/>
      <dgm:t>
        <a:bodyPr/>
        <a:lstStyle/>
        <a:p>
          <a:r>
            <a:rPr lang="en-US" sz="2800" dirty="0">
              <a:latin typeface="+mj-lt"/>
            </a:rPr>
            <a:t>Qualifying</a:t>
          </a:r>
          <a:endParaRPr lang="en-CA" sz="2800" dirty="0">
            <a:latin typeface="+mj-lt"/>
          </a:endParaRPr>
        </a:p>
      </dgm:t>
    </dgm:pt>
    <dgm:pt modelId="{2118E630-FE42-453A-91E8-98D90CBD5595}" type="parTrans" cxnId="{1C7075F5-8CA5-4049-A1A7-4C288E64960F}">
      <dgm:prSet/>
      <dgm:spPr/>
      <dgm:t>
        <a:bodyPr/>
        <a:lstStyle/>
        <a:p>
          <a:endParaRPr lang="en-CA"/>
        </a:p>
      </dgm:t>
    </dgm:pt>
    <dgm:pt modelId="{0859C576-38D3-4C2A-B509-47E87EDF2C5E}" type="sibTrans" cxnId="{1C7075F5-8CA5-4049-A1A7-4C288E64960F}">
      <dgm:prSet/>
      <dgm:spPr/>
      <dgm:t>
        <a:bodyPr/>
        <a:lstStyle/>
        <a:p>
          <a:endParaRPr lang="en-CA"/>
        </a:p>
      </dgm:t>
    </dgm:pt>
    <dgm:pt modelId="{9A442E51-0D51-43E0-9F92-2606F050E7AC}">
      <dgm:prSet custT="1"/>
      <dgm:spPr/>
      <dgm:t>
        <a:bodyPr/>
        <a:lstStyle/>
        <a:p>
          <a:r>
            <a:rPr lang="en-US" sz="3200" dirty="0">
              <a:solidFill>
                <a:srgbClr val="FFFF00"/>
              </a:solidFill>
              <a:latin typeface="+mj-lt"/>
            </a:rPr>
            <a:t>Hiring</a:t>
          </a:r>
          <a:endParaRPr lang="en-CA" sz="3200" dirty="0">
            <a:solidFill>
              <a:srgbClr val="FFFF00"/>
            </a:solidFill>
            <a:latin typeface="+mj-lt"/>
          </a:endParaRPr>
        </a:p>
      </dgm:t>
    </dgm:pt>
    <dgm:pt modelId="{10E8A801-18AB-4F29-90F2-8CAC24F9C6EE}" type="parTrans" cxnId="{25299965-BFC4-4E52-A6FE-0AFFDA76EA39}">
      <dgm:prSet/>
      <dgm:spPr/>
      <dgm:t>
        <a:bodyPr/>
        <a:lstStyle/>
        <a:p>
          <a:endParaRPr lang="en-CA"/>
        </a:p>
      </dgm:t>
    </dgm:pt>
    <dgm:pt modelId="{E42EA019-69E3-4ECF-9276-5396179B19FE}" type="sibTrans" cxnId="{25299965-BFC4-4E52-A6FE-0AFFDA76EA39}">
      <dgm:prSet/>
      <dgm:spPr/>
      <dgm:t>
        <a:bodyPr/>
        <a:lstStyle/>
        <a:p>
          <a:endParaRPr lang="en-CA"/>
        </a:p>
      </dgm:t>
    </dgm:pt>
    <dgm:pt modelId="{20D783AB-33D3-490D-8830-5B6D30F995C4}">
      <dgm:prSet custT="1"/>
      <dgm:spPr/>
      <dgm:t>
        <a:bodyPr/>
        <a:lstStyle/>
        <a:p>
          <a:r>
            <a:rPr lang="en-US" sz="3200" dirty="0">
              <a:latin typeface="+mj-lt"/>
            </a:rPr>
            <a:t>Lifelong</a:t>
          </a:r>
          <a:endParaRPr lang="en-CA" sz="3200" dirty="0">
            <a:latin typeface="+mj-lt"/>
          </a:endParaRPr>
        </a:p>
      </dgm:t>
    </dgm:pt>
    <dgm:pt modelId="{5B5B988A-3FF3-41AD-8A0A-070D72654659}" type="parTrans" cxnId="{09E5A68E-E956-4002-A83E-76E4E0845E64}">
      <dgm:prSet/>
      <dgm:spPr/>
      <dgm:t>
        <a:bodyPr/>
        <a:lstStyle/>
        <a:p>
          <a:endParaRPr lang="en-CA"/>
        </a:p>
      </dgm:t>
    </dgm:pt>
    <dgm:pt modelId="{C517F94D-B444-496B-A15C-6A3AF7CE194D}" type="sibTrans" cxnId="{09E5A68E-E956-4002-A83E-76E4E0845E64}">
      <dgm:prSet/>
      <dgm:spPr/>
      <dgm:t>
        <a:bodyPr/>
        <a:lstStyle/>
        <a:p>
          <a:endParaRPr lang="en-CA"/>
        </a:p>
      </dgm:t>
    </dgm:pt>
    <dgm:pt modelId="{DA790978-1F29-4D4D-A02C-2DE76BFAB4AD}" type="pres">
      <dgm:prSet presAssocID="{2B4CEC1F-99C3-49A5-B378-5B9D3904E080}" presName="Name0" presStyleCnt="0">
        <dgm:presLayoutVars>
          <dgm:dir/>
          <dgm:animLvl val="lvl"/>
          <dgm:resizeHandles val="exact"/>
        </dgm:presLayoutVars>
      </dgm:prSet>
      <dgm:spPr/>
    </dgm:pt>
    <dgm:pt modelId="{32D63F71-06D4-46AA-AD51-A9D5A54592F3}" type="pres">
      <dgm:prSet presAssocID="{9A442E51-0D51-43E0-9F92-2606F050E7AC}" presName="parTxOnly" presStyleLbl="node1" presStyleIdx="0" presStyleCnt="4" custLinFactY="-168655" custLinFactNeighborX="-1718" custLinFactNeighborY="-200000">
        <dgm:presLayoutVars>
          <dgm:chMax val="0"/>
          <dgm:chPref val="0"/>
          <dgm:bulletEnabled val="1"/>
        </dgm:presLayoutVars>
      </dgm:prSet>
      <dgm:spPr/>
    </dgm:pt>
    <dgm:pt modelId="{600B50E3-DBFC-4661-BD95-4024348F3832}" type="pres">
      <dgm:prSet presAssocID="{E42EA019-69E3-4ECF-9276-5396179B19FE}" presName="parTxOnlySpace" presStyleCnt="0"/>
      <dgm:spPr/>
    </dgm:pt>
    <dgm:pt modelId="{40D81867-E908-4A8B-96AE-D7BD55F893C6}" type="pres">
      <dgm:prSet presAssocID="{F681B40E-0B45-44C6-88A6-C3ECB79386C5}" presName="parTxOnly" presStyleLbl="node1" presStyleIdx="1" presStyleCnt="4" custLinFactNeighborX="9882" custLinFactNeighborY="-40305">
        <dgm:presLayoutVars>
          <dgm:chMax val="0"/>
          <dgm:chPref val="0"/>
          <dgm:bulletEnabled val="1"/>
        </dgm:presLayoutVars>
      </dgm:prSet>
      <dgm:spPr/>
    </dgm:pt>
    <dgm:pt modelId="{07E798DE-6A46-4E83-BD07-6A2CF52A16CE}" type="pres">
      <dgm:prSet presAssocID="{E8E5112C-2E1E-4E84-A93E-F004F019D3F1}" presName="parTxOnlySpace" presStyleCnt="0"/>
      <dgm:spPr/>
    </dgm:pt>
    <dgm:pt modelId="{471D0F3A-76DC-486B-B0D4-8B8D6E50B86D}" type="pres">
      <dgm:prSet presAssocID="{86CC550D-3E80-4957-9A14-27FBF3891995}" presName="parTxOnly" presStyleLbl="node1" presStyleIdx="2" presStyleCnt="4" custLinFactNeighborX="4606" custLinFactNeighborY="-40305">
        <dgm:presLayoutVars>
          <dgm:chMax val="0"/>
          <dgm:chPref val="0"/>
          <dgm:bulletEnabled val="1"/>
        </dgm:presLayoutVars>
      </dgm:prSet>
      <dgm:spPr/>
    </dgm:pt>
    <dgm:pt modelId="{DF6CCF21-D4C0-4BB3-985D-9201C91A88C3}" type="pres">
      <dgm:prSet presAssocID="{0859C576-38D3-4C2A-B509-47E87EDF2C5E}" presName="parTxOnlySpace" presStyleCnt="0"/>
      <dgm:spPr/>
    </dgm:pt>
    <dgm:pt modelId="{A02CD524-EF10-4D9D-9FE3-31837E0BEC4B}" type="pres">
      <dgm:prSet presAssocID="{20D783AB-33D3-490D-8830-5B6D30F995C4}" presName="parTxOnly" presStyleLbl="node1" presStyleIdx="3" presStyleCnt="4" custLinFactNeighborX="-13819" custLinFactNeighborY="-40305">
        <dgm:presLayoutVars>
          <dgm:chMax val="0"/>
          <dgm:chPref val="0"/>
          <dgm:bulletEnabled val="1"/>
        </dgm:presLayoutVars>
      </dgm:prSet>
      <dgm:spPr/>
    </dgm:pt>
  </dgm:ptLst>
  <dgm:cxnLst>
    <dgm:cxn modelId="{25299965-BFC4-4E52-A6FE-0AFFDA76EA39}" srcId="{2B4CEC1F-99C3-49A5-B378-5B9D3904E080}" destId="{9A442E51-0D51-43E0-9F92-2606F050E7AC}" srcOrd="0" destOrd="0" parTransId="{10E8A801-18AB-4F29-90F2-8CAC24F9C6EE}" sibTransId="{E42EA019-69E3-4ECF-9276-5396179B19FE}"/>
    <dgm:cxn modelId="{30368270-EDD9-4DF0-BBFD-BE4270A17D36}" type="presOf" srcId="{86CC550D-3E80-4957-9A14-27FBF3891995}" destId="{471D0F3A-76DC-486B-B0D4-8B8D6E50B86D}" srcOrd="0" destOrd="0" presId="urn:microsoft.com/office/officeart/2005/8/layout/chevron1"/>
    <dgm:cxn modelId="{58406D76-354E-42DC-BE46-461A62B13844}" type="presOf" srcId="{9A442E51-0D51-43E0-9F92-2606F050E7AC}" destId="{32D63F71-06D4-46AA-AD51-A9D5A54592F3}" srcOrd="0" destOrd="0" presId="urn:microsoft.com/office/officeart/2005/8/layout/chevron1"/>
    <dgm:cxn modelId="{CAED6E59-1E48-4F3B-92D3-CD9D24A682D8}" type="presOf" srcId="{2B4CEC1F-99C3-49A5-B378-5B9D3904E080}" destId="{DA790978-1F29-4D4D-A02C-2DE76BFAB4AD}" srcOrd="0" destOrd="0" presId="urn:microsoft.com/office/officeart/2005/8/layout/chevron1"/>
    <dgm:cxn modelId="{09E5A68E-E956-4002-A83E-76E4E0845E64}" srcId="{2B4CEC1F-99C3-49A5-B378-5B9D3904E080}" destId="{20D783AB-33D3-490D-8830-5B6D30F995C4}" srcOrd="3" destOrd="0" parTransId="{5B5B988A-3FF3-41AD-8A0A-070D72654659}" sibTransId="{C517F94D-B444-496B-A15C-6A3AF7CE194D}"/>
    <dgm:cxn modelId="{00DCD9BB-6140-48A1-82D5-266A7D7A815C}" srcId="{2B4CEC1F-99C3-49A5-B378-5B9D3904E080}" destId="{F681B40E-0B45-44C6-88A6-C3ECB79386C5}" srcOrd="1" destOrd="0" parTransId="{F76C2197-2A05-41B2-82EF-65512EAB3F2A}" sibTransId="{E8E5112C-2E1E-4E84-A93E-F004F019D3F1}"/>
    <dgm:cxn modelId="{094209DF-6030-4180-AD47-CFCE2A7746ED}" type="presOf" srcId="{20D783AB-33D3-490D-8830-5B6D30F995C4}" destId="{A02CD524-EF10-4D9D-9FE3-31837E0BEC4B}" srcOrd="0" destOrd="0" presId="urn:microsoft.com/office/officeart/2005/8/layout/chevron1"/>
    <dgm:cxn modelId="{1C7075F5-8CA5-4049-A1A7-4C288E64960F}" srcId="{2B4CEC1F-99C3-49A5-B378-5B9D3904E080}" destId="{86CC550D-3E80-4957-9A14-27FBF3891995}" srcOrd="2" destOrd="0" parTransId="{2118E630-FE42-453A-91E8-98D90CBD5595}" sibTransId="{0859C576-38D3-4C2A-B509-47E87EDF2C5E}"/>
    <dgm:cxn modelId="{724134F7-2BF9-412C-AEE6-A4C1D9EAE19B}" type="presOf" srcId="{F681B40E-0B45-44C6-88A6-C3ECB79386C5}" destId="{40D81867-E908-4A8B-96AE-D7BD55F893C6}" srcOrd="0" destOrd="0" presId="urn:microsoft.com/office/officeart/2005/8/layout/chevron1"/>
    <dgm:cxn modelId="{F1534CD9-24DA-44B4-8144-F5D80E8E4CE0}" type="presParOf" srcId="{DA790978-1F29-4D4D-A02C-2DE76BFAB4AD}" destId="{32D63F71-06D4-46AA-AD51-A9D5A54592F3}" srcOrd="0" destOrd="0" presId="urn:microsoft.com/office/officeart/2005/8/layout/chevron1"/>
    <dgm:cxn modelId="{E456E214-F80A-4D55-91F1-5A0A21519401}" type="presParOf" srcId="{DA790978-1F29-4D4D-A02C-2DE76BFAB4AD}" destId="{600B50E3-DBFC-4661-BD95-4024348F3832}" srcOrd="1" destOrd="0" presId="urn:microsoft.com/office/officeart/2005/8/layout/chevron1"/>
    <dgm:cxn modelId="{96E5FB5A-7CA0-4F4F-9A8B-6E1A026A1737}" type="presParOf" srcId="{DA790978-1F29-4D4D-A02C-2DE76BFAB4AD}" destId="{40D81867-E908-4A8B-96AE-D7BD55F893C6}" srcOrd="2" destOrd="0" presId="urn:microsoft.com/office/officeart/2005/8/layout/chevron1"/>
    <dgm:cxn modelId="{67584C6F-AF88-4672-93EB-018EBB7161AC}" type="presParOf" srcId="{DA790978-1F29-4D4D-A02C-2DE76BFAB4AD}" destId="{07E798DE-6A46-4E83-BD07-6A2CF52A16CE}" srcOrd="3" destOrd="0" presId="urn:microsoft.com/office/officeart/2005/8/layout/chevron1"/>
    <dgm:cxn modelId="{A2F3877B-28AF-4F2F-8FA0-274486C806A7}" type="presParOf" srcId="{DA790978-1F29-4D4D-A02C-2DE76BFAB4AD}" destId="{471D0F3A-76DC-486B-B0D4-8B8D6E50B86D}" srcOrd="4" destOrd="0" presId="urn:microsoft.com/office/officeart/2005/8/layout/chevron1"/>
    <dgm:cxn modelId="{4CA0CFE5-C20B-4AB0-9401-A19DD4DF297B}" type="presParOf" srcId="{DA790978-1F29-4D4D-A02C-2DE76BFAB4AD}" destId="{DF6CCF21-D4C0-4BB3-985D-9201C91A88C3}" srcOrd="5" destOrd="0" presId="urn:microsoft.com/office/officeart/2005/8/layout/chevron1"/>
    <dgm:cxn modelId="{DE153174-AEB9-4C40-8B14-64F10F7986EB}" type="presParOf" srcId="{DA790978-1F29-4D4D-A02C-2DE76BFAB4AD}" destId="{A02CD524-EF10-4D9D-9FE3-31837E0BEC4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4CEC1F-99C3-49A5-B378-5B9D3904E080}" type="doc">
      <dgm:prSet loTypeId="urn:microsoft.com/office/officeart/2005/8/layout/chevron1" loCatId="process" qsTypeId="urn:microsoft.com/office/officeart/2005/8/quickstyle/3d1" qsCatId="3D" csTypeId="urn:microsoft.com/office/officeart/2005/8/colors/accent1_2" csCatId="accent1" phldr="1"/>
      <dgm:spPr/>
      <dgm:t>
        <a:bodyPr/>
        <a:lstStyle/>
        <a:p>
          <a:endParaRPr lang="en-CA"/>
        </a:p>
      </dgm:t>
    </dgm:pt>
    <dgm:pt modelId="{F681B40E-0B45-44C6-88A6-C3ECB79386C5}">
      <dgm:prSet phldrT="[Text]" custT="1"/>
      <dgm:spPr/>
      <dgm:t>
        <a:bodyPr/>
        <a:lstStyle/>
        <a:p>
          <a:r>
            <a:rPr lang="en-US" sz="3200" dirty="0">
              <a:solidFill>
                <a:srgbClr val="FFFF00"/>
              </a:solidFill>
              <a:latin typeface="+mj-lt"/>
            </a:rPr>
            <a:t>Training</a:t>
          </a:r>
          <a:endParaRPr lang="en-CA" sz="3200" dirty="0">
            <a:solidFill>
              <a:srgbClr val="FFFF00"/>
            </a:solidFill>
            <a:latin typeface="+mj-lt"/>
          </a:endParaRPr>
        </a:p>
      </dgm:t>
    </dgm:pt>
    <dgm:pt modelId="{F76C2197-2A05-41B2-82EF-65512EAB3F2A}" type="parTrans" cxnId="{00DCD9BB-6140-48A1-82D5-266A7D7A815C}">
      <dgm:prSet/>
      <dgm:spPr/>
      <dgm:t>
        <a:bodyPr/>
        <a:lstStyle/>
        <a:p>
          <a:endParaRPr lang="en-CA"/>
        </a:p>
      </dgm:t>
    </dgm:pt>
    <dgm:pt modelId="{E8E5112C-2E1E-4E84-A93E-F004F019D3F1}" type="sibTrans" cxnId="{00DCD9BB-6140-48A1-82D5-266A7D7A815C}">
      <dgm:prSet/>
      <dgm:spPr/>
      <dgm:t>
        <a:bodyPr/>
        <a:lstStyle/>
        <a:p>
          <a:endParaRPr lang="en-CA"/>
        </a:p>
      </dgm:t>
    </dgm:pt>
    <dgm:pt modelId="{86CC550D-3E80-4957-9A14-27FBF3891995}">
      <dgm:prSet phldrT="[Text]" custT="1"/>
      <dgm:spPr/>
      <dgm:t>
        <a:bodyPr/>
        <a:lstStyle/>
        <a:p>
          <a:r>
            <a:rPr lang="en-US" sz="2800" dirty="0">
              <a:latin typeface="+mj-lt"/>
            </a:rPr>
            <a:t>Qualifying</a:t>
          </a:r>
          <a:endParaRPr lang="en-CA" sz="2800" dirty="0">
            <a:latin typeface="+mj-lt"/>
          </a:endParaRPr>
        </a:p>
      </dgm:t>
    </dgm:pt>
    <dgm:pt modelId="{2118E630-FE42-453A-91E8-98D90CBD5595}" type="parTrans" cxnId="{1C7075F5-8CA5-4049-A1A7-4C288E64960F}">
      <dgm:prSet/>
      <dgm:spPr/>
      <dgm:t>
        <a:bodyPr/>
        <a:lstStyle/>
        <a:p>
          <a:endParaRPr lang="en-CA"/>
        </a:p>
      </dgm:t>
    </dgm:pt>
    <dgm:pt modelId="{0859C576-38D3-4C2A-B509-47E87EDF2C5E}" type="sibTrans" cxnId="{1C7075F5-8CA5-4049-A1A7-4C288E64960F}">
      <dgm:prSet/>
      <dgm:spPr/>
      <dgm:t>
        <a:bodyPr/>
        <a:lstStyle/>
        <a:p>
          <a:endParaRPr lang="en-CA"/>
        </a:p>
      </dgm:t>
    </dgm:pt>
    <dgm:pt modelId="{9A442E51-0D51-43E0-9F92-2606F050E7AC}">
      <dgm:prSet custT="1"/>
      <dgm:spPr/>
      <dgm:t>
        <a:bodyPr/>
        <a:lstStyle/>
        <a:p>
          <a:r>
            <a:rPr lang="en-US" sz="3200" dirty="0">
              <a:solidFill>
                <a:schemeClr val="bg1"/>
              </a:solidFill>
              <a:latin typeface="+mj-lt"/>
            </a:rPr>
            <a:t>Hiring</a:t>
          </a:r>
          <a:endParaRPr lang="en-CA" sz="3200" dirty="0">
            <a:solidFill>
              <a:schemeClr val="bg1"/>
            </a:solidFill>
            <a:latin typeface="+mj-lt"/>
          </a:endParaRPr>
        </a:p>
      </dgm:t>
    </dgm:pt>
    <dgm:pt modelId="{10E8A801-18AB-4F29-90F2-8CAC24F9C6EE}" type="parTrans" cxnId="{25299965-BFC4-4E52-A6FE-0AFFDA76EA39}">
      <dgm:prSet/>
      <dgm:spPr/>
      <dgm:t>
        <a:bodyPr/>
        <a:lstStyle/>
        <a:p>
          <a:endParaRPr lang="en-CA"/>
        </a:p>
      </dgm:t>
    </dgm:pt>
    <dgm:pt modelId="{E42EA019-69E3-4ECF-9276-5396179B19FE}" type="sibTrans" cxnId="{25299965-BFC4-4E52-A6FE-0AFFDA76EA39}">
      <dgm:prSet/>
      <dgm:spPr/>
      <dgm:t>
        <a:bodyPr/>
        <a:lstStyle/>
        <a:p>
          <a:endParaRPr lang="en-CA"/>
        </a:p>
      </dgm:t>
    </dgm:pt>
    <dgm:pt modelId="{20D783AB-33D3-490D-8830-5B6D30F995C4}">
      <dgm:prSet custT="1"/>
      <dgm:spPr/>
      <dgm:t>
        <a:bodyPr/>
        <a:lstStyle/>
        <a:p>
          <a:r>
            <a:rPr lang="en-US" sz="3200" dirty="0">
              <a:latin typeface="+mj-lt"/>
            </a:rPr>
            <a:t>Lifelong</a:t>
          </a:r>
          <a:endParaRPr lang="en-CA" sz="3200" dirty="0">
            <a:latin typeface="+mj-lt"/>
          </a:endParaRPr>
        </a:p>
      </dgm:t>
    </dgm:pt>
    <dgm:pt modelId="{5B5B988A-3FF3-41AD-8A0A-070D72654659}" type="parTrans" cxnId="{09E5A68E-E956-4002-A83E-76E4E0845E64}">
      <dgm:prSet/>
      <dgm:spPr/>
      <dgm:t>
        <a:bodyPr/>
        <a:lstStyle/>
        <a:p>
          <a:endParaRPr lang="en-CA"/>
        </a:p>
      </dgm:t>
    </dgm:pt>
    <dgm:pt modelId="{C517F94D-B444-496B-A15C-6A3AF7CE194D}" type="sibTrans" cxnId="{09E5A68E-E956-4002-A83E-76E4E0845E64}">
      <dgm:prSet/>
      <dgm:spPr/>
      <dgm:t>
        <a:bodyPr/>
        <a:lstStyle/>
        <a:p>
          <a:endParaRPr lang="en-CA"/>
        </a:p>
      </dgm:t>
    </dgm:pt>
    <dgm:pt modelId="{DA790978-1F29-4D4D-A02C-2DE76BFAB4AD}" type="pres">
      <dgm:prSet presAssocID="{2B4CEC1F-99C3-49A5-B378-5B9D3904E080}" presName="Name0" presStyleCnt="0">
        <dgm:presLayoutVars>
          <dgm:dir/>
          <dgm:animLvl val="lvl"/>
          <dgm:resizeHandles val="exact"/>
        </dgm:presLayoutVars>
      </dgm:prSet>
      <dgm:spPr/>
    </dgm:pt>
    <dgm:pt modelId="{32D63F71-06D4-46AA-AD51-A9D5A54592F3}" type="pres">
      <dgm:prSet presAssocID="{9A442E51-0D51-43E0-9F92-2606F050E7AC}" presName="parTxOnly" presStyleLbl="node1" presStyleIdx="0" presStyleCnt="4" custLinFactY="-168655" custLinFactNeighborX="-1718" custLinFactNeighborY="-200000">
        <dgm:presLayoutVars>
          <dgm:chMax val="0"/>
          <dgm:chPref val="0"/>
          <dgm:bulletEnabled val="1"/>
        </dgm:presLayoutVars>
      </dgm:prSet>
      <dgm:spPr/>
    </dgm:pt>
    <dgm:pt modelId="{600B50E3-DBFC-4661-BD95-4024348F3832}" type="pres">
      <dgm:prSet presAssocID="{E42EA019-69E3-4ECF-9276-5396179B19FE}" presName="parTxOnlySpace" presStyleCnt="0"/>
      <dgm:spPr/>
    </dgm:pt>
    <dgm:pt modelId="{40D81867-E908-4A8B-96AE-D7BD55F893C6}" type="pres">
      <dgm:prSet presAssocID="{F681B40E-0B45-44C6-88A6-C3ECB79386C5}" presName="parTxOnly" presStyleLbl="node1" presStyleIdx="1" presStyleCnt="4" custLinFactNeighborX="9882" custLinFactNeighborY="-40305">
        <dgm:presLayoutVars>
          <dgm:chMax val="0"/>
          <dgm:chPref val="0"/>
          <dgm:bulletEnabled val="1"/>
        </dgm:presLayoutVars>
      </dgm:prSet>
      <dgm:spPr/>
    </dgm:pt>
    <dgm:pt modelId="{07E798DE-6A46-4E83-BD07-6A2CF52A16CE}" type="pres">
      <dgm:prSet presAssocID="{E8E5112C-2E1E-4E84-A93E-F004F019D3F1}" presName="parTxOnlySpace" presStyleCnt="0"/>
      <dgm:spPr/>
    </dgm:pt>
    <dgm:pt modelId="{471D0F3A-76DC-486B-B0D4-8B8D6E50B86D}" type="pres">
      <dgm:prSet presAssocID="{86CC550D-3E80-4957-9A14-27FBF3891995}" presName="parTxOnly" presStyleLbl="node1" presStyleIdx="2" presStyleCnt="4" custLinFactNeighborX="4606" custLinFactNeighborY="-40305">
        <dgm:presLayoutVars>
          <dgm:chMax val="0"/>
          <dgm:chPref val="0"/>
          <dgm:bulletEnabled val="1"/>
        </dgm:presLayoutVars>
      </dgm:prSet>
      <dgm:spPr/>
    </dgm:pt>
    <dgm:pt modelId="{DF6CCF21-D4C0-4BB3-985D-9201C91A88C3}" type="pres">
      <dgm:prSet presAssocID="{0859C576-38D3-4C2A-B509-47E87EDF2C5E}" presName="parTxOnlySpace" presStyleCnt="0"/>
      <dgm:spPr/>
    </dgm:pt>
    <dgm:pt modelId="{A02CD524-EF10-4D9D-9FE3-31837E0BEC4B}" type="pres">
      <dgm:prSet presAssocID="{20D783AB-33D3-490D-8830-5B6D30F995C4}" presName="parTxOnly" presStyleLbl="node1" presStyleIdx="3" presStyleCnt="4" custLinFactNeighborX="-13819" custLinFactNeighborY="-40305">
        <dgm:presLayoutVars>
          <dgm:chMax val="0"/>
          <dgm:chPref val="0"/>
          <dgm:bulletEnabled val="1"/>
        </dgm:presLayoutVars>
      </dgm:prSet>
      <dgm:spPr/>
    </dgm:pt>
  </dgm:ptLst>
  <dgm:cxnLst>
    <dgm:cxn modelId="{25299965-BFC4-4E52-A6FE-0AFFDA76EA39}" srcId="{2B4CEC1F-99C3-49A5-B378-5B9D3904E080}" destId="{9A442E51-0D51-43E0-9F92-2606F050E7AC}" srcOrd="0" destOrd="0" parTransId="{10E8A801-18AB-4F29-90F2-8CAC24F9C6EE}" sibTransId="{E42EA019-69E3-4ECF-9276-5396179B19FE}"/>
    <dgm:cxn modelId="{A9141A80-56FA-4A67-B8D4-D746A625DABF}" type="presOf" srcId="{86CC550D-3E80-4957-9A14-27FBF3891995}" destId="{471D0F3A-76DC-486B-B0D4-8B8D6E50B86D}" srcOrd="0" destOrd="0" presId="urn:microsoft.com/office/officeart/2005/8/layout/chevron1"/>
    <dgm:cxn modelId="{09E5A68E-E956-4002-A83E-76E4E0845E64}" srcId="{2B4CEC1F-99C3-49A5-B378-5B9D3904E080}" destId="{20D783AB-33D3-490D-8830-5B6D30F995C4}" srcOrd="3" destOrd="0" parTransId="{5B5B988A-3FF3-41AD-8A0A-070D72654659}" sibTransId="{C517F94D-B444-496B-A15C-6A3AF7CE194D}"/>
    <dgm:cxn modelId="{55ABDFA3-756A-4092-BCD8-DD792A0F2B92}" type="presOf" srcId="{2B4CEC1F-99C3-49A5-B378-5B9D3904E080}" destId="{DA790978-1F29-4D4D-A02C-2DE76BFAB4AD}" srcOrd="0" destOrd="0" presId="urn:microsoft.com/office/officeart/2005/8/layout/chevron1"/>
    <dgm:cxn modelId="{017D6BB3-6E3F-4A3B-83C6-A68C02DBC952}" type="presOf" srcId="{9A442E51-0D51-43E0-9F92-2606F050E7AC}" destId="{32D63F71-06D4-46AA-AD51-A9D5A54592F3}" srcOrd="0" destOrd="0" presId="urn:microsoft.com/office/officeart/2005/8/layout/chevron1"/>
    <dgm:cxn modelId="{00DCD9BB-6140-48A1-82D5-266A7D7A815C}" srcId="{2B4CEC1F-99C3-49A5-B378-5B9D3904E080}" destId="{F681B40E-0B45-44C6-88A6-C3ECB79386C5}" srcOrd="1" destOrd="0" parTransId="{F76C2197-2A05-41B2-82EF-65512EAB3F2A}" sibTransId="{E8E5112C-2E1E-4E84-A93E-F004F019D3F1}"/>
    <dgm:cxn modelId="{AA8249E8-6A6B-452A-886F-D2C062A096AA}" type="presOf" srcId="{20D783AB-33D3-490D-8830-5B6D30F995C4}" destId="{A02CD524-EF10-4D9D-9FE3-31837E0BEC4B}" srcOrd="0" destOrd="0" presId="urn:microsoft.com/office/officeart/2005/8/layout/chevron1"/>
    <dgm:cxn modelId="{CE3708F2-6BA1-40DA-B4C2-2EBC2571CDF5}" type="presOf" srcId="{F681B40E-0B45-44C6-88A6-C3ECB79386C5}" destId="{40D81867-E908-4A8B-96AE-D7BD55F893C6}" srcOrd="0" destOrd="0" presId="urn:microsoft.com/office/officeart/2005/8/layout/chevron1"/>
    <dgm:cxn modelId="{1C7075F5-8CA5-4049-A1A7-4C288E64960F}" srcId="{2B4CEC1F-99C3-49A5-B378-5B9D3904E080}" destId="{86CC550D-3E80-4957-9A14-27FBF3891995}" srcOrd="2" destOrd="0" parTransId="{2118E630-FE42-453A-91E8-98D90CBD5595}" sibTransId="{0859C576-38D3-4C2A-B509-47E87EDF2C5E}"/>
    <dgm:cxn modelId="{C6AC412E-2895-4B9A-939B-43A50CB031B2}" type="presParOf" srcId="{DA790978-1F29-4D4D-A02C-2DE76BFAB4AD}" destId="{32D63F71-06D4-46AA-AD51-A9D5A54592F3}" srcOrd="0" destOrd="0" presId="urn:microsoft.com/office/officeart/2005/8/layout/chevron1"/>
    <dgm:cxn modelId="{E54B26E0-AB15-4158-97A4-1D7B3AD2F4BF}" type="presParOf" srcId="{DA790978-1F29-4D4D-A02C-2DE76BFAB4AD}" destId="{600B50E3-DBFC-4661-BD95-4024348F3832}" srcOrd="1" destOrd="0" presId="urn:microsoft.com/office/officeart/2005/8/layout/chevron1"/>
    <dgm:cxn modelId="{79DE06E7-7357-4E7A-AA63-E684A24E1972}" type="presParOf" srcId="{DA790978-1F29-4D4D-A02C-2DE76BFAB4AD}" destId="{40D81867-E908-4A8B-96AE-D7BD55F893C6}" srcOrd="2" destOrd="0" presId="urn:microsoft.com/office/officeart/2005/8/layout/chevron1"/>
    <dgm:cxn modelId="{CB0371F1-20B6-4620-AC72-D0BB3A8579D4}" type="presParOf" srcId="{DA790978-1F29-4D4D-A02C-2DE76BFAB4AD}" destId="{07E798DE-6A46-4E83-BD07-6A2CF52A16CE}" srcOrd="3" destOrd="0" presId="urn:microsoft.com/office/officeart/2005/8/layout/chevron1"/>
    <dgm:cxn modelId="{F3A6FD7D-1249-419D-91A0-0E86BD3F4E28}" type="presParOf" srcId="{DA790978-1F29-4D4D-A02C-2DE76BFAB4AD}" destId="{471D0F3A-76DC-486B-B0D4-8B8D6E50B86D}" srcOrd="4" destOrd="0" presId="urn:microsoft.com/office/officeart/2005/8/layout/chevron1"/>
    <dgm:cxn modelId="{376E850D-B5EC-45A9-A1B4-B47809E4E745}" type="presParOf" srcId="{DA790978-1F29-4D4D-A02C-2DE76BFAB4AD}" destId="{DF6CCF21-D4C0-4BB3-985D-9201C91A88C3}" srcOrd="5" destOrd="0" presId="urn:microsoft.com/office/officeart/2005/8/layout/chevron1"/>
    <dgm:cxn modelId="{1E3840C2-7F66-4607-9412-128CE4DF4E4B}" type="presParOf" srcId="{DA790978-1F29-4D4D-A02C-2DE76BFAB4AD}" destId="{A02CD524-EF10-4D9D-9FE3-31837E0BEC4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4CEC1F-99C3-49A5-B378-5B9D3904E080}" type="doc">
      <dgm:prSet loTypeId="urn:microsoft.com/office/officeart/2005/8/layout/chevron1" loCatId="process" qsTypeId="urn:microsoft.com/office/officeart/2005/8/quickstyle/3d1" qsCatId="3D" csTypeId="urn:microsoft.com/office/officeart/2005/8/colors/accent1_2" csCatId="accent1" phldr="1"/>
      <dgm:spPr/>
      <dgm:t>
        <a:bodyPr/>
        <a:lstStyle/>
        <a:p>
          <a:endParaRPr lang="en-CA"/>
        </a:p>
      </dgm:t>
    </dgm:pt>
    <dgm:pt modelId="{F681B40E-0B45-44C6-88A6-C3ECB79386C5}">
      <dgm:prSet phldrT="[Text]" custT="1"/>
      <dgm:spPr/>
      <dgm:t>
        <a:bodyPr/>
        <a:lstStyle/>
        <a:p>
          <a:r>
            <a:rPr lang="en-US" sz="3200" dirty="0">
              <a:latin typeface="+mj-lt"/>
            </a:rPr>
            <a:t>Training</a:t>
          </a:r>
          <a:endParaRPr lang="en-CA" sz="3200" dirty="0">
            <a:latin typeface="+mj-lt"/>
          </a:endParaRPr>
        </a:p>
      </dgm:t>
    </dgm:pt>
    <dgm:pt modelId="{F76C2197-2A05-41B2-82EF-65512EAB3F2A}" type="parTrans" cxnId="{00DCD9BB-6140-48A1-82D5-266A7D7A815C}">
      <dgm:prSet/>
      <dgm:spPr/>
      <dgm:t>
        <a:bodyPr/>
        <a:lstStyle/>
        <a:p>
          <a:endParaRPr lang="en-CA"/>
        </a:p>
      </dgm:t>
    </dgm:pt>
    <dgm:pt modelId="{E8E5112C-2E1E-4E84-A93E-F004F019D3F1}" type="sibTrans" cxnId="{00DCD9BB-6140-48A1-82D5-266A7D7A815C}">
      <dgm:prSet/>
      <dgm:spPr/>
      <dgm:t>
        <a:bodyPr/>
        <a:lstStyle/>
        <a:p>
          <a:endParaRPr lang="en-CA"/>
        </a:p>
      </dgm:t>
    </dgm:pt>
    <dgm:pt modelId="{86CC550D-3E80-4957-9A14-27FBF3891995}">
      <dgm:prSet phldrT="[Text]" custT="1"/>
      <dgm:spPr/>
      <dgm:t>
        <a:bodyPr/>
        <a:lstStyle/>
        <a:p>
          <a:r>
            <a:rPr lang="en-US" sz="2800" dirty="0">
              <a:solidFill>
                <a:srgbClr val="FFFF00"/>
              </a:solidFill>
              <a:latin typeface="+mj-lt"/>
            </a:rPr>
            <a:t>Qualifying</a:t>
          </a:r>
          <a:endParaRPr lang="en-CA" sz="2800" dirty="0">
            <a:solidFill>
              <a:srgbClr val="FFFF00"/>
            </a:solidFill>
            <a:latin typeface="+mj-lt"/>
          </a:endParaRPr>
        </a:p>
      </dgm:t>
    </dgm:pt>
    <dgm:pt modelId="{2118E630-FE42-453A-91E8-98D90CBD5595}" type="parTrans" cxnId="{1C7075F5-8CA5-4049-A1A7-4C288E64960F}">
      <dgm:prSet/>
      <dgm:spPr/>
      <dgm:t>
        <a:bodyPr/>
        <a:lstStyle/>
        <a:p>
          <a:endParaRPr lang="en-CA"/>
        </a:p>
      </dgm:t>
    </dgm:pt>
    <dgm:pt modelId="{0859C576-38D3-4C2A-B509-47E87EDF2C5E}" type="sibTrans" cxnId="{1C7075F5-8CA5-4049-A1A7-4C288E64960F}">
      <dgm:prSet/>
      <dgm:spPr/>
      <dgm:t>
        <a:bodyPr/>
        <a:lstStyle/>
        <a:p>
          <a:endParaRPr lang="en-CA"/>
        </a:p>
      </dgm:t>
    </dgm:pt>
    <dgm:pt modelId="{9A442E51-0D51-43E0-9F92-2606F050E7AC}">
      <dgm:prSet custT="1"/>
      <dgm:spPr/>
      <dgm:t>
        <a:bodyPr/>
        <a:lstStyle/>
        <a:p>
          <a:r>
            <a:rPr lang="en-US" sz="3200" dirty="0">
              <a:solidFill>
                <a:schemeClr val="bg1"/>
              </a:solidFill>
              <a:latin typeface="+mj-lt"/>
            </a:rPr>
            <a:t>Hiring</a:t>
          </a:r>
          <a:endParaRPr lang="en-CA" sz="3200" dirty="0">
            <a:solidFill>
              <a:schemeClr val="bg1"/>
            </a:solidFill>
            <a:latin typeface="+mj-lt"/>
          </a:endParaRPr>
        </a:p>
      </dgm:t>
    </dgm:pt>
    <dgm:pt modelId="{10E8A801-18AB-4F29-90F2-8CAC24F9C6EE}" type="parTrans" cxnId="{25299965-BFC4-4E52-A6FE-0AFFDA76EA39}">
      <dgm:prSet/>
      <dgm:spPr/>
      <dgm:t>
        <a:bodyPr/>
        <a:lstStyle/>
        <a:p>
          <a:endParaRPr lang="en-CA"/>
        </a:p>
      </dgm:t>
    </dgm:pt>
    <dgm:pt modelId="{E42EA019-69E3-4ECF-9276-5396179B19FE}" type="sibTrans" cxnId="{25299965-BFC4-4E52-A6FE-0AFFDA76EA39}">
      <dgm:prSet/>
      <dgm:spPr/>
      <dgm:t>
        <a:bodyPr/>
        <a:lstStyle/>
        <a:p>
          <a:endParaRPr lang="en-CA"/>
        </a:p>
      </dgm:t>
    </dgm:pt>
    <dgm:pt modelId="{20D783AB-33D3-490D-8830-5B6D30F995C4}">
      <dgm:prSet custT="1"/>
      <dgm:spPr/>
      <dgm:t>
        <a:bodyPr/>
        <a:lstStyle/>
        <a:p>
          <a:r>
            <a:rPr lang="en-US" sz="3200" dirty="0">
              <a:latin typeface="+mj-lt"/>
            </a:rPr>
            <a:t>Lifelong</a:t>
          </a:r>
          <a:endParaRPr lang="en-CA" sz="3200" dirty="0">
            <a:latin typeface="+mj-lt"/>
          </a:endParaRPr>
        </a:p>
      </dgm:t>
    </dgm:pt>
    <dgm:pt modelId="{5B5B988A-3FF3-41AD-8A0A-070D72654659}" type="parTrans" cxnId="{09E5A68E-E956-4002-A83E-76E4E0845E64}">
      <dgm:prSet/>
      <dgm:spPr/>
      <dgm:t>
        <a:bodyPr/>
        <a:lstStyle/>
        <a:p>
          <a:endParaRPr lang="en-CA"/>
        </a:p>
      </dgm:t>
    </dgm:pt>
    <dgm:pt modelId="{C517F94D-B444-496B-A15C-6A3AF7CE194D}" type="sibTrans" cxnId="{09E5A68E-E956-4002-A83E-76E4E0845E64}">
      <dgm:prSet/>
      <dgm:spPr/>
      <dgm:t>
        <a:bodyPr/>
        <a:lstStyle/>
        <a:p>
          <a:endParaRPr lang="en-CA"/>
        </a:p>
      </dgm:t>
    </dgm:pt>
    <dgm:pt modelId="{DA790978-1F29-4D4D-A02C-2DE76BFAB4AD}" type="pres">
      <dgm:prSet presAssocID="{2B4CEC1F-99C3-49A5-B378-5B9D3904E080}" presName="Name0" presStyleCnt="0">
        <dgm:presLayoutVars>
          <dgm:dir/>
          <dgm:animLvl val="lvl"/>
          <dgm:resizeHandles val="exact"/>
        </dgm:presLayoutVars>
      </dgm:prSet>
      <dgm:spPr/>
    </dgm:pt>
    <dgm:pt modelId="{32D63F71-06D4-46AA-AD51-A9D5A54592F3}" type="pres">
      <dgm:prSet presAssocID="{9A442E51-0D51-43E0-9F92-2606F050E7AC}" presName="parTxOnly" presStyleLbl="node1" presStyleIdx="0" presStyleCnt="4" custLinFactY="-168655" custLinFactNeighborX="-1718" custLinFactNeighborY="-200000">
        <dgm:presLayoutVars>
          <dgm:chMax val="0"/>
          <dgm:chPref val="0"/>
          <dgm:bulletEnabled val="1"/>
        </dgm:presLayoutVars>
      </dgm:prSet>
      <dgm:spPr/>
    </dgm:pt>
    <dgm:pt modelId="{600B50E3-DBFC-4661-BD95-4024348F3832}" type="pres">
      <dgm:prSet presAssocID="{E42EA019-69E3-4ECF-9276-5396179B19FE}" presName="parTxOnlySpace" presStyleCnt="0"/>
      <dgm:spPr/>
    </dgm:pt>
    <dgm:pt modelId="{40D81867-E908-4A8B-96AE-D7BD55F893C6}" type="pres">
      <dgm:prSet presAssocID="{F681B40E-0B45-44C6-88A6-C3ECB79386C5}" presName="parTxOnly" presStyleLbl="node1" presStyleIdx="1" presStyleCnt="4" custLinFactNeighborX="9882" custLinFactNeighborY="-40305">
        <dgm:presLayoutVars>
          <dgm:chMax val="0"/>
          <dgm:chPref val="0"/>
          <dgm:bulletEnabled val="1"/>
        </dgm:presLayoutVars>
      </dgm:prSet>
      <dgm:spPr/>
    </dgm:pt>
    <dgm:pt modelId="{07E798DE-6A46-4E83-BD07-6A2CF52A16CE}" type="pres">
      <dgm:prSet presAssocID="{E8E5112C-2E1E-4E84-A93E-F004F019D3F1}" presName="parTxOnlySpace" presStyleCnt="0"/>
      <dgm:spPr/>
    </dgm:pt>
    <dgm:pt modelId="{471D0F3A-76DC-486B-B0D4-8B8D6E50B86D}" type="pres">
      <dgm:prSet presAssocID="{86CC550D-3E80-4957-9A14-27FBF3891995}" presName="parTxOnly" presStyleLbl="node1" presStyleIdx="2" presStyleCnt="4" custLinFactNeighborX="4606" custLinFactNeighborY="-40305">
        <dgm:presLayoutVars>
          <dgm:chMax val="0"/>
          <dgm:chPref val="0"/>
          <dgm:bulletEnabled val="1"/>
        </dgm:presLayoutVars>
      </dgm:prSet>
      <dgm:spPr/>
    </dgm:pt>
    <dgm:pt modelId="{DF6CCF21-D4C0-4BB3-985D-9201C91A88C3}" type="pres">
      <dgm:prSet presAssocID="{0859C576-38D3-4C2A-B509-47E87EDF2C5E}" presName="parTxOnlySpace" presStyleCnt="0"/>
      <dgm:spPr/>
    </dgm:pt>
    <dgm:pt modelId="{A02CD524-EF10-4D9D-9FE3-31837E0BEC4B}" type="pres">
      <dgm:prSet presAssocID="{20D783AB-33D3-490D-8830-5B6D30F995C4}" presName="parTxOnly" presStyleLbl="node1" presStyleIdx="3" presStyleCnt="4" custLinFactNeighborX="-13819" custLinFactNeighborY="-40305">
        <dgm:presLayoutVars>
          <dgm:chMax val="0"/>
          <dgm:chPref val="0"/>
          <dgm:bulletEnabled val="1"/>
        </dgm:presLayoutVars>
      </dgm:prSet>
      <dgm:spPr/>
    </dgm:pt>
  </dgm:ptLst>
  <dgm:cxnLst>
    <dgm:cxn modelId="{6DD7EA17-CB20-4F6E-8E42-7C6C740EED96}" type="presOf" srcId="{F681B40E-0B45-44C6-88A6-C3ECB79386C5}" destId="{40D81867-E908-4A8B-96AE-D7BD55F893C6}" srcOrd="0" destOrd="0" presId="urn:microsoft.com/office/officeart/2005/8/layout/chevron1"/>
    <dgm:cxn modelId="{E89D802C-EF59-489A-888A-0BA970EC4FB3}" type="presOf" srcId="{2B4CEC1F-99C3-49A5-B378-5B9D3904E080}" destId="{DA790978-1F29-4D4D-A02C-2DE76BFAB4AD}" srcOrd="0" destOrd="0" presId="urn:microsoft.com/office/officeart/2005/8/layout/chevron1"/>
    <dgm:cxn modelId="{9C453C3F-5CCA-43B2-B0E4-E238FDC7D045}" type="presOf" srcId="{9A442E51-0D51-43E0-9F92-2606F050E7AC}" destId="{32D63F71-06D4-46AA-AD51-A9D5A54592F3}" srcOrd="0" destOrd="0" presId="urn:microsoft.com/office/officeart/2005/8/layout/chevron1"/>
    <dgm:cxn modelId="{25299965-BFC4-4E52-A6FE-0AFFDA76EA39}" srcId="{2B4CEC1F-99C3-49A5-B378-5B9D3904E080}" destId="{9A442E51-0D51-43E0-9F92-2606F050E7AC}" srcOrd="0" destOrd="0" parTransId="{10E8A801-18AB-4F29-90F2-8CAC24F9C6EE}" sibTransId="{E42EA019-69E3-4ECF-9276-5396179B19FE}"/>
    <dgm:cxn modelId="{09E5A68E-E956-4002-A83E-76E4E0845E64}" srcId="{2B4CEC1F-99C3-49A5-B378-5B9D3904E080}" destId="{20D783AB-33D3-490D-8830-5B6D30F995C4}" srcOrd="3" destOrd="0" parTransId="{5B5B988A-3FF3-41AD-8A0A-070D72654659}" sibTransId="{C517F94D-B444-496B-A15C-6A3AF7CE194D}"/>
    <dgm:cxn modelId="{83C736A6-7E30-44FF-AF6C-EECCF749A7E6}" type="presOf" srcId="{86CC550D-3E80-4957-9A14-27FBF3891995}" destId="{471D0F3A-76DC-486B-B0D4-8B8D6E50B86D}" srcOrd="0" destOrd="0" presId="urn:microsoft.com/office/officeart/2005/8/layout/chevron1"/>
    <dgm:cxn modelId="{35234FB8-9EA6-43C8-81D6-310A7053F4CB}" type="presOf" srcId="{20D783AB-33D3-490D-8830-5B6D30F995C4}" destId="{A02CD524-EF10-4D9D-9FE3-31837E0BEC4B}" srcOrd="0" destOrd="0" presId="urn:microsoft.com/office/officeart/2005/8/layout/chevron1"/>
    <dgm:cxn modelId="{00DCD9BB-6140-48A1-82D5-266A7D7A815C}" srcId="{2B4CEC1F-99C3-49A5-B378-5B9D3904E080}" destId="{F681B40E-0B45-44C6-88A6-C3ECB79386C5}" srcOrd="1" destOrd="0" parTransId="{F76C2197-2A05-41B2-82EF-65512EAB3F2A}" sibTransId="{E8E5112C-2E1E-4E84-A93E-F004F019D3F1}"/>
    <dgm:cxn modelId="{1C7075F5-8CA5-4049-A1A7-4C288E64960F}" srcId="{2B4CEC1F-99C3-49A5-B378-5B9D3904E080}" destId="{86CC550D-3E80-4957-9A14-27FBF3891995}" srcOrd="2" destOrd="0" parTransId="{2118E630-FE42-453A-91E8-98D90CBD5595}" sibTransId="{0859C576-38D3-4C2A-B509-47E87EDF2C5E}"/>
    <dgm:cxn modelId="{2ED290C9-5F72-4659-A8AA-41E83CA9092F}" type="presParOf" srcId="{DA790978-1F29-4D4D-A02C-2DE76BFAB4AD}" destId="{32D63F71-06D4-46AA-AD51-A9D5A54592F3}" srcOrd="0" destOrd="0" presId="urn:microsoft.com/office/officeart/2005/8/layout/chevron1"/>
    <dgm:cxn modelId="{EFCC3D54-120D-4B6D-B9D7-1A28BCD93BDE}" type="presParOf" srcId="{DA790978-1F29-4D4D-A02C-2DE76BFAB4AD}" destId="{600B50E3-DBFC-4661-BD95-4024348F3832}" srcOrd="1" destOrd="0" presId="urn:microsoft.com/office/officeart/2005/8/layout/chevron1"/>
    <dgm:cxn modelId="{7C0A28D5-575A-481D-ADE5-75D42FF63392}" type="presParOf" srcId="{DA790978-1F29-4D4D-A02C-2DE76BFAB4AD}" destId="{40D81867-E908-4A8B-96AE-D7BD55F893C6}" srcOrd="2" destOrd="0" presId="urn:microsoft.com/office/officeart/2005/8/layout/chevron1"/>
    <dgm:cxn modelId="{68AD42CD-4F2F-42E3-A387-F704CD212801}" type="presParOf" srcId="{DA790978-1F29-4D4D-A02C-2DE76BFAB4AD}" destId="{07E798DE-6A46-4E83-BD07-6A2CF52A16CE}" srcOrd="3" destOrd="0" presId="urn:microsoft.com/office/officeart/2005/8/layout/chevron1"/>
    <dgm:cxn modelId="{1431CAFC-D938-4B33-89B4-31CF7B91ADF6}" type="presParOf" srcId="{DA790978-1F29-4D4D-A02C-2DE76BFAB4AD}" destId="{471D0F3A-76DC-486B-B0D4-8B8D6E50B86D}" srcOrd="4" destOrd="0" presId="urn:microsoft.com/office/officeart/2005/8/layout/chevron1"/>
    <dgm:cxn modelId="{D70230C6-53A8-4749-AFB0-8D1E1F86EC8C}" type="presParOf" srcId="{DA790978-1F29-4D4D-A02C-2DE76BFAB4AD}" destId="{DF6CCF21-D4C0-4BB3-985D-9201C91A88C3}" srcOrd="5" destOrd="0" presId="urn:microsoft.com/office/officeart/2005/8/layout/chevron1"/>
    <dgm:cxn modelId="{0CACCA0E-1879-4624-B00F-379DBF032F46}" type="presParOf" srcId="{DA790978-1F29-4D4D-A02C-2DE76BFAB4AD}" destId="{A02CD524-EF10-4D9D-9FE3-31837E0BEC4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4CEC1F-99C3-49A5-B378-5B9D3904E080}" type="doc">
      <dgm:prSet loTypeId="urn:microsoft.com/office/officeart/2005/8/layout/chevron1" loCatId="process" qsTypeId="urn:microsoft.com/office/officeart/2005/8/quickstyle/3d1" qsCatId="3D" csTypeId="urn:microsoft.com/office/officeart/2005/8/colors/accent1_2" csCatId="accent1" phldr="1"/>
      <dgm:spPr/>
      <dgm:t>
        <a:bodyPr/>
        <a:lstStyle/>
        <a:p>
          <a:endParaRPr lang="en-CA"/>
        </a:p>
      </dgm:t>
    </dgm:pt>
    <dgm:pt modelId="{F681B40E-0B45-44C6-88A6-C3ECB79386C5}">
      <dgm:prSet phldrT="[Text]" custT="1"/>
      <dgm:spPr/>
      <dgm:t>
        <a:bodyPr/>
        <a:lstStyle/>
        <a:p>
          <a:r>
            <a:rPr lang="en-US" sz="3200" dirty="0">
              <a:latin typeface="+mj-lt"/>
            </a:rPr>
            <a:t>Training</a:t>
          </a:r>
          <a:endParaRPr lang="en-CA" sz="3200" dirty="0">
            <a:latin typeface="+mj-lt"/>
          </a:endParaRPr>
        </a:p>
      </dgm:t>
    </dgm:pt>
    <dgm:pt modelId="{F76C2197-2A05-41B2-82EF-65512EAB3F2A}" type="parTrans" cxnId="{00DCD9BB-6140-48A1-82D5-266A7D7A815C}">
      <dgm:prSet/>
      <dgm:spPr/>
      <dgm:t>
        <a:bodyPr/>
        <a:lstStyle/>
        <a:p>
          <a:endParaRPr lang="en-CA"/>
        </a:p>
      </dgm:t>
    </dgm:pt>
    <dgm:pt modelId="{E8E5112C-2E1E-4E84-A93E-F004F019D3F1}" type="sibTrans" cxnId="{00DCD9BB-6140-48A1-82D5-266A7D7A815C}">
      <dgm:prSet/>
      <dgm:spPr/>
      <dgm:t>
        <a:bodyPr/>
        <a:lstStyle/>
        <a:p>
          <a:endParaRPr lang="en-CA"/>
        </a:p>
      </dgm:t>
    </dgm:pt>
    <dgm:pt modelId="{86CC550D-3E80-4957-9A14-27FBF3891995}">
      <dgm:prSet phldrT="[Text]" custT="1"/>
      <dgm:spPr/>
      <dgm:t>
        <a:bodyPr/>
        <a:lstStyle/>
        <a:p>
          <a:r>
            <a:rPr lang="en-US" sz="2800" dirty="0">
              <a:latin typeface="+mj-lt"/>
            </a:rPr>
            <a:t>Qualifying</a:t>
          </a:r>
          <a:endParaRPr lang="en-CA" sz="2800" dirty="0">
            <a:latin typeface="+mj-lt"/>
          </a:endParaRPr>
        </a:p>
      </dgm:t>
    </dgm:pt>
    <dgm:pt modelId="{2118E630-FE42-453A-91E8-98D90CBD5595}" type="parTrans" cxnId="{1C7075F5-8CA5-4049-A1A7-4C288E64960F}">
      <dgm:prSet/>
      <dgm:spPr/>
      <dgm:t>
        <a:bodyPr/>
        <a:lstStyle/>
        <a:p>
          <a:endParaRPr lang="en-CA"/>
        </a:p>
      </dgm:t>
    </dgm:pt>
    <dgm:pt modelId="{0859C576-38D3-4C2A-B509-47E87EDF2C5E}" type="sibTrans" cxnId="{1C7075F5-8CA5-4049-A1A7-4C288E64960F}">
      <dgm:prSet/>
      <dgm:spPr/>
      <dgm:t>
        <a:bodyPr/>
        <a:lstStyle/>
        <a:p>
          <a:endParaRPr lang="en-CA"/>
        </a:p>
      </dgm:t>
    </dgm:pt>
    <dgm:pt modelId="{9A442E51-0D51-43E0-9F92-2606F050E7AC}">
      <dgm:prSet custT="1"/>
      <dgm:spPr/>
      <dgm:t>
        <a:bodyPr/>
        <a:lstStyle/>
        <a:p>
          <a:r>
            <a:rPr lang="en-US" sz="3200" dirty="0">
              <a:solidFill>
                <a:schemeClr val="bg1"/>
              </a:solidFill>
              <a:latin typeface="+mj-lt"/>
            </a:rPr>
            <a:t>Hiring</a:t>
          </a:r>
          <a:endParaRPr lang="en-CA" sz="3200" dirty="0">
            <a:solidFill>
              <a:schemeClr val="bg1"/>
            </a:solidFill>
            <a:latin typeface="+mj-lt"/>
          </a:endParaRPr>
        </a:p>
      </dgm:t>
    </dgm:pt>
    <dgm:pt modelId="{10E8A801-18AB-4F29-90F2-8CAC24F9C6EE}" type="parTrans" cxnId="{25299965-BFC4-4E52-A6FE-0AFFDA76EA39}">
      <dgm:prSet/>
      <dgm:spPr/>
      <dgm:t>
        <a:bodyPr/>
        <a:lstStyle/>
        <a:p>
          <a:endParaRPr lang="en-CA"/>
        </a:p>
      </dgm:t>
    </dgm:pt>
    <dgm:pt modelId="{E42EA019-69E3-4ECF-9276-5396179B19FE}" type="sibTrans" cxnId="{25299965-BFC4-4E52-A6FE-0AFFDA76EA39}">
      <dgm:prSet/>
      <dgm:spPr/>
      <dgm:t>
        <a:bodyPr/>
        <a:lstStyle/>
        <a:p>
          <a:endParaRPr lang="en-CA"/>
        </a:p>
      </dgm:t>
    </dgm:pt>
    <dgm:pt modelId="{20D783AB-33D3-490D-8830-5B6D30F995C4}">
      <dgm:prSet custT="1"/>
      <dgm:spPr/>
      <dgm:t>
        <a:bodyPr/>
        <a:lstStyle/>
        <a:p>
          <a:r>
            <a:rPr lang="en-US" sz="3200" dirty="0">
              <a:solidFill>
                <a:srgbClr val="FFFF00"/>
              </a:solidFill>
              <a:latin typeface="+mj-lt"/>
            </a:rPr>
            <a:t>Lifelong</a:t>
          </a:r>
          <a:endParaRPr lang="en-CA" sz="3200" dirty="0">
            <a:solidFill>
              <a:srgbClr val="FFFF00"/>
            </a:solidFill>
            <a:latin typeface="+mj-lt"/>
          </a:endParaRPr>
        </a:p>
      </dgm:t>
    </dgm:pt>
    <dgm:pt modelId="{5B5B988A-3FF3-41AD-8A0A-070D72654659}" type="parTrans" cxnId="{09E5A68E-E956-4002-A83E-76E4E0845E64}">
      <dgm:prSet/>
      <dgm:spPr/>
      <dgm:t>
        <a:bodyPr/>
        <a:lstStyle/>
        <a:p>
          <a:endParaRPr lang="en-CA"/>
        </a:p>
      </dgm:t>
    </dgm:pt>
    <dgm:pt modelId="{C517F94D-B444-496B-A15C-6A3AF7CE194D}" type="sibTrans" cxnId="{09E5A68E-E956-4002-A83E-76E4E0845E64}">
      <dgm:prSet/>
      <dgm:spPr/>
      <dgm:t>
        <a:bodyPr/>
        <a:lstStyle/>
        <a:p>
          <a:endParaRPr lang="en-CA"/>
        </a:p>
      </dgm:t>
    </dgm:pt>
    <dgm:pt modelId="{DA790978-1F29-4D4D-A02C-2DE76BFAB4AD}" type="pres">
      <dgm:prSet presAssocID="{2B4CEC1F-99C3-49A5-B378-5B9D3904E080}" presName="Name0" presStyleCnt="0">
        <dgm:presLayoutVars>
          <dgm:dir/>
          <dgm:animLvl val="lvl"/>
          <dgm:resizeHandles val="exact"/>
        </dgm:presLayoutVars>
      </dgm:prSet>
      <dgm:spPr/>
    </dgm:pt>
    <dgm:pt modelId="{32D63F71-06D4-46AA-AD51-A9D5A54592F3}" type="pres">
      <dgm:prSet presAssocID="{9A442E51-0D51-43E0-9F92-2606F050E7AC}" presName="parTxOnly" presStyleLbl="node1" presStyleIdx="0" presStyleCnt="4" custLinFactY="-168655" custLinFactNeighborX="-1718" custLinFactNeighborY="-200000">
        <dgm:presLayoutVars>
          <dgm:chMax val="0"/>
          <dgm:chPref val="0"/>
          <dgm:bulletEnabled val="1"/>
        </dgm:presLayoutVars>
      </dgm:prSet>
      <dgm:spPr/>
    </dgm:pt>
    <dgm:pt modelId="{600B50E3-DBFC-4661-BD95-4024348F3832}" type="pres">
      <dgm:prSet presAssocID="{E42EA019-69E3-4ECF-9276-5396179B19FE}" presName="parTxOnlySpace" presStyleCnt="0"/>
      <dgm:spPr/>
    </dgm:pt>
    <dgm:pt modelId="{40D81867-E908-4A8B-96AE-D7BD55F893C6}" type="pres">
      <dgm:prSet presAssocID="{F681B40E-0B45-44C6-88A6-C3ECB79386C5}" presName="parTxOnly" presStyleLbl="node1" presStyleIdx="1" presStyleCnt="4" custLinFactNeighborX="9882" custLinFactNeighborY="-40305">
        <dgm:presLayoutVars>
          <dgm:chMax val="0"/>
          <dgm:chPref val="0"/>
          <dgm:bulletEnabled val="1"/>
        </dgm:presLayoutVars>
      </dgm:prSet>
      <dgm:spPr/>
    </dgm:pt>
    <dgm:pt modelId="{07E798DE-6A46-4E83-BD07-6A2CF52A16CE}" type="pres">
      <dgm:prSet presAssocID="{E8E5112C-2E1E-4E84-A93E-F004F019D3F1}" presName="parTxOnlySpace" presStyleCnt="0"/>
      <dgm:spPr/>
    </dgm:pt>
    <dgm:pt modelId="{471D0F3A-76DC-486B-B0D4-8B8D6E50B86D}" type="pres">
      <dgm:prSet presAssocID="{86CC550D-3E80-4957-9A14-27FBF3891995}" presName="parTxOnly" presStyleLbl="node1" presStyleIdx="2" presStyleCnt="4" custLinFactNeighborX="4606" custLinFactNeighborY="-40305">
        <dgm:presLayoutVars>
          <dgm:chMax val="0"/>
          <dgm:chPref val="0"/>
          <dgm:bulletEnabled val="1"/>
        </dgm:presLayoutVars>
      </dgm:prSet>
      <dgm:spPr/>
    </dgm:pt>
    <dgm:pt modelId="{DF6CCF21-D4C0-4BB3-985D-9201C91A88C3}" type="pres">
      <dgm:prSet presAssocID="{0859C576-38D3-4C2A-B509-47E87EDF2C5E}" presName="parTxOnlySpace" presStyleCnt="0"/>
      <dgm:spPr/>
    </dgm:pt>
    <dgm:pt modelId="{A02CD524-EF10-4D9D-9FE3-31837E0BEC4B}" type="pres">
      <dgm:prSet presAssocID="{20D783AB-33D3-490D-8830-5B6D30F995C4}" presName="parTxOnly" presStyleLbl="node1" presStyleIdx="3" presStyleCnt="4" custLinFactNeighborX="-13819" custLinFactNeighborY="-40305">
        <dgm:presLayoutVars>
          <dgm:chMax val="0"/>
          <dgm:chPref val="0"/>
          <dgm:bulletEnabled val="1"/>
        </dgm:presLayoutVars>
      </dgm:prSet>
      <dgm:spPr/>
    </dgm:pt>
  </dgm:ptLst>
  <dgm:cxnLst>
    <dgm:cxn modelId="{83475828-582C-40F5-898F-098E210BD2BC}" type="presOf" srcId="{9A442E51-0D51-43E0-9F92-2606F050E7AC}" destId="{32D63F71-06D4-46AA-AD51-A9D5A54592F3}" srcOrd="0" destOrd="0" presId="urn:microsoft.com/office/officeart/2005/8/layout/chevron1"/>
    <dgm:cxn modelId="{25299965-BFC4-4E52-A6FE-0AFFDA76EA39}" srcId="{2B4CEC1F-99C3-49A5-B378-5B9D3904E080}" destId="{9A442E51-0D51-43E0-9F92-2606F050E7AC}" srcOrd="0" destOrd="0" parTransId="{10E8A801-18AB-4F29-90F2-8CAC24F9C6EE}" sibTransId="{E42EA019-69E3-4ECF-9276-5396179B19FE}"/>
    <dgm:cxn modelId="{09E5A68E-E956-4002-A83E-76E4E0845E64}" srcId="{2B4CEC1F-99C3-49A5-B378-5B9D3904E080}" destId="{20D783AB-33D3-490D-8830-5B6D30F995C4}" srcOrd="3" destOrd="0" parTransId="{5B5B988A-3FF3-41AD-8A0A-070D72654659}" sibTransId="{C517F94D-B444-496B-A15C-6A3AF7CE194D}"/>
    <dgm:cxn modelId="{663F2996-FB75-4DDA-87F7-2F9322ED5F13}" type="presOf" srcId="{F681B40E-0B45-44C6-88A6-C3ECB79386C5}" destId="{40D81867-E908-4A8B-96AE-D7BD55F893C6}" srcOrd="0" destOrd="0" presId="urn:microsoft.com/office/officeart/2005/8/layout/chevron1"/>
    <dgm:cxn modelId="{C758DCA9-01B6-4210-A205-987E919ADC74}" type="presOf" srcId="{2B4CEC1F-99C3-49A5-B378-5B9D3904E080}" destId="{DA790978-1F29-4D4D-A02C-2DE76BFAB4AD}" srcOrd="0" destOrd="0" presId="urn:microsoft.com/office/officeart/2005/8/layout/chevron1"/>
    <dgm:cxn modelId="{00DCD9BB-6140-48A1-82D5-266A7D7A815C}" srcId="{2B4CEC1F-99C3-49A5-B378-5B9D3904E080}" destId="{F681B40E-0B45-44C6-88A6-C3ECB79386C5}" srcOrd="1" destOrd="0" parTransId="{F76C2197-2A05-41B2-82EF-65512EAB3F2A}" sibTransId="{E8E5112C-2E1E-4E84-A93E-F004F019D3F1}"/>
    <dgm:cxn modelId="{00E95BD5-2DE6-4F1F-87CD-9BD723BFA4A6}" type="presOf" srcId="{86CC550D-3E80-4957-9A14-27FBF3891995}" destId="{471D0F3A-76DC-486B-B0D4-8B8D6E50B86D}" srcOrd="0" destOrd="0" presId="urn:microsoft.com/office/officeart/2005/8/layout/chevron1"/>
    <dgm:cxn modelId="{16D0D1E2-FD1A-4734-9FB1-CCA7AC1B4404}" type="presOf" srcId="{20D783AB-33D3-490D-8830-5B6D30F995C4}" destId="{A02CD524-EF10-4D9D-9FE3-31837E0BEC4B}" srcOrd="0" destOrd="0" presId="urn:microsoft.com/office/officeart/2005/8/layout/chevron1"/>
    <dgm:cxn modelId="{1C7075F5-8CA5-4049-A1A7-4C288E64960F}" srcId="{2B4CEC1F-99C3-49A5-B378-5B9D3904E080}" destId="{86CC550D-3E80-4957-9A14-27FBF3891995}" srcOrd="2" destOrd="0" parTransId="{2118E630-FE42-453A-91E8-98D90CBD5595}" sibTransId="{0859C576-38D3-4C2A-B509-47E87EDF2C5E}"/>
    <dgm:cxn modelId="{FDF5001C-06F3-48D9-849C-EC6C583FF245}" type="presParOf" srcId="{DA790978-1F29-4D4D-A02C-2DE76BFAB4AD}" destId="{32D63F71-06D4-46AA-AD51-A9D5A54592F3}" srcOrd="0" destOrd="0" presId="urn:microsoft.com/office/officeart/2005/8/layout/chevron1"/>
    <dgm:cxn modelId="{2F85D34B-F227-4C9D-8E00-79227181896A}" type="presParOf" srcId="{DA790978-1F29-4D4D-A02C-2DE76BFAB4AD}" destId="{600B50E3-DBFC-4661-BD95-4024348F3832}" srcOrd="1" destOrd="0" presId="urn:microsoft.com/office/officeart/2005/8/layout/chevron1"/>
    <dgm:cxn modelId="{6D214951-F36B-4867-B6B0-18764CE76C79}" type="presParOf" srcId="{DA790978-1F29-4D4D-A02C-2DE76BFAB4AD}" destId="{40D81867-E908-4A8B-96AE-D7BD55F893C6}" srcOrd="2" destOrd="0" presId="urn:microsoft.com/office/officeart/2005/8/layout/chevron1"/>
    <dgm:cxn modelId="{34416690-E38B-45A9-9741-2A3138AC359B}" type="presParOf" srcId="{DA790978-1F29-4D4D-A02C-2DE76BFAB4AD}" destId="{07E798DE-6A46-4E83-BD07-6A2CF52A16CE}" srcOrd="3" destOrd="0" presId="urn:microsoft.com/office/officeart/2005/8/layout/chevron1"/>
    <dgm:cxn modelId="{348798FA-B5EC-4B31-91A0-726C2FB985D3}" type="presParOf" srcId="{DA790978-1F29-4D4D-A02C-2DE76BFAB4AD}" destId="{471D0F3A-76DC-486B-B0D4-8B8D6E50B86D}" srcOrd="4" destOrd="0" presId="urn:microsoft.com/office/officeart/2005/8/layout/chevron1"/>
    <dgm:cxn modelId="{03080A63-5AB0-49C0-97CC-6C0FA3B05678}" type="presParOf" srcId="{DA790978-1F29-4D4D-A02C-2DE76BFAB4AD}" destId="{DF6CCF21-D4C0-4BB3-985D-9201C91A88C3}" srcOrd="5" destOrd="0" presId="urn:microsoft.com/office/officeart/2005/8/layout/chevron1"/>
    <dgm:cxn modelId="{011B7394-DC2E-4DD4-AD25-07355921B746}" type="presParOf" srcId="{DA790978-1F29-4D4D-A02C-2DE76BFAB4AD}" destId="{A02CD524-EF10-4D9D-9FE3-31837E0BEC4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63F71-06D4-46AA-AD51-A9D5A54592F3}">
      <dsp:nvSpPr>
        <dsp:cNvPr id="0" name=""/>
        <dsp:cNvSpPr/>
      </dsp:nvSpPr>
      <dsp:spPr>
        <a:xfrm>
          <a:off x="0" y="971793"/>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j-lt"/>
            </a:rPr>
            <a:t>Hiring</a:t>
          </a:r>
          <a:endParaRPr lang="en-CA" sz="3200" kern="1200" dirty="0">
            <a:latin typeface="+mj-lt"/>
          </a:endParaRPr>
        </a:p>
      </dsp:txBody>
      <dsp:txXfrm>
        <a:off x="592574" y="971793"/>
        <a:ext cx="1777722" cy="1185148"/>
      </dsp:txXfrm>
    </dsp:sp>
    <dsp:sp modelId="{40D81867-E908-4A8B-96AE-D7BD55F893C6}">
      <dsp:nvSpPr>
        <dsp:cNvPr id="0" name=""/>
        <dsp:cNvSpPr/>
      </dsp:nvSpPr>
      <dsp:spPr>
        <a:xfrm>
          <a:off x="2671673" y="971793"/>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j-lt"/>
            </a:rPr>
            <a:t>Training</a:t>
          </a:r>
          <a:endParaRPr lang="en-CA" sz="3200" kern="1200" dirty="0">
            <a:latin typeface="+mj-lt"/>
          </a:endParaRPr>
        </a:p>
      </dsp:txBody>
      <dsp:txXfrm>
        <a:off x="3264247" y="971793"/>
        <a:ext cx="1777722" cy="1185148"/>
      </dsp:txXfrm>
    </dsp:sp>
    <dsp:sp modelId="{471D0F3A-76DC-486B-B0D4-8B8D6E50B86D}">
      <dsp:nvSpPr>
        <dsp:cNvPr id="0" name=""/>
        <dsp:cNvSpPr/>
      </dsp:nvSpPr>
      <dsp:spPr>
        <a:xfrm>
          <a:off x="5338256" y="971793"/>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Qualifying</a:t>
          </a:r>
          <a:endParaRPr lang="en-CA" sz="2800" kern="1200" dirty="0">
            <a:latin typeface="+mj-lt"/>
          </a:endParaRPr>
        </a:p>
      </dsp:txBody>
      <dsp:txXfrm>
        <a:off x="5930830" y="971793"/>
        <a:ext cx="1777722" cy="1185148"/>
      </dsp:txXfrm>
    </dsp:sp>
    <dsp:sp modelId="{A02CD524-EF10-4D9D-9FE3-31837E0BEC4B}">
      <dsp:nvSpPr>
        <dsp:cNvPr id="0" name=""/>
        <dsp:cNvSpPr/>
      </dsp:nvSpPr>
      <dsp:spPr>
        <a:xfrm>
          <a:off x="8004839" y="971793"/>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j-lt"/>
            </a:rPr>
            <a:t>Lifelong</a:t>
          </a:r>
          <a:endParaRPr lang="en-CA" sz="3200" kern="1200" dirty="0">
            <a:latin typeface="+mj-lt"/>
          </a:endParaRPr>
        </a:p>
      </dsp:txBody>
      <dsp:txXfrm>
        <a:off x="8597413" y="971793"/>
        <a:ext cx="1777722" cy="1185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63F71-06D4-46AA-AD51-A9D5A54592F3}">
      <dsp:nvSpPr>
        <dsp:cNvPr id="0" name=""/>
        <dsp:cNvSpPr/>
      </dsp:nvSpPr>
      <dsp:spPr>
        <a:xfrm>
          <a:off x="0" y="0"/>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FFFF00"/>
              </a:solidFill>
              <a:latin typeface="+mj-lt"/>
            </a:rPr>
            <a:t>Hiring</a:t>
          </a:r>
          <a:endParaRPr lang="en-CA" sz="3200" kern="1200" dirty="0">
            <a:solidFill>
              <a:srgbClr val="FFFF00"/>
            </a:solidFill>
            <a:latin typeface="+mj-lt"/>
          </a:endParaRPr>
        </a:p>
      </dsp:txBody>
      <dsp:txXfrm>
        <a:off x="592574" y="0"/>
        <a:ext cx="1777722" cy="1185148"/>
      </dsp:txXfrm>
    </dsp:sp>
    <dsp:sp modelId="{40D81867-E908-4A8B-96AE-D7BD55F893C6}">
      <dsp:nvSpPr>
        <dsp:cNvPr id="0" name=""/>
        <dsp:cNvSpPr/>
      </dsp:nvSpPr>
      <dsp:spPr>
        <a:xfrm>
          <a:off x="2700952" y="0"/>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j-lt"/>
            </a:rPr>
            <a:t>Training</a:t>
          </a:r>
          <a:endParaRPr lang="en-CA" sz="3200" kern="1200" dirty="0">
            <a:latin typeface="+mj-lt"/>
          </a:endParaRPr>
        </a:p>
      </dsp:txBody>
      <dsp:txXfrm>
        <a:off x="3293526" y="0"/>
        <a:ext cx="1777722" cy="1185148"/>
      </dsp:txXfrm>
    </dsp:sp>
    <dsp:sp modelId="{471D0F3A-76DC-486B-B0D4-8B8D6E50B86D}">
      <dsp:nvSpPr>
        <dsp:cNvPr id="0" name=""/>
        <dsp:cNvSpPr/>
      </dsp:nvSpPr>
      <dsp:spPr>
        <a:xfrm>
          <a:off x="5351903" y="0"/>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Qualifying</a:t>
          </a:r>
          <a:endParaRPr lang="en-CA" sz="2800" kern="1200" dirty="0">
            <a:latin typeface="+mj-lt"/>
          </a:endParaRPr>
        </a:p>
      </dsp:txBody>
      <dsp:txXfrm>
        <a:off x="5944477" y="0"/>
        <a:ext cx="1777722" cy="1185148"/>
      </dsp:txXfrm>
    </dsp:sp>
    <dsp:sp modelId="{A02CD524-EF10-4D9D-9FE3-31837E0BEC4B}">
      <dsp:nvSpPr>
        <dsp:cNvPr id="0" name=""/>
        <dsp:cNvSpPr/>
      </dsp:nvSpPr>
      <dsp:spPr>
        <a:xfrm>
          <a:off x="7963895" y="0"/>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j-lt"/>
            </a:rPr>
            <a:t>Lifelong</a:t>
          </a:r>
          <a:endParaRPr lang="en-CA" sz="3200" kern="1200" dirty="0">
            <a:latin typeface="+mj-lt"/>
          </a:endParaRPr>
        </a:p>
      </dsp:txBody>
      <dsp:txXfrm>
        <a:off x="8556469" y="0"/>
        <a:ext cx="1777722" cy="11851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63F71-06D4-46AA-AD51-A9D5A54592F3}">
      <dsp:nvSpPr>
        <dsp:cNvPr id="0" name=""/>
        <dsp:cNvSpPr/>
      </dsp:nvSpPr>
      <dsp:spPr>
        <a:xfrm>
          <a:off x="0" y="0"/>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mj-lt"/>
            </a:rPr>
            <a:t>Hiring</a:t>
          </a:r>
          <a:endParaRPr lang="en-CA" sz="3200" kern="1200" dirty="0">
            <a:solidFill>
              <a:schemeClr val="bg1"/>
            </a:solidFill>
            <a:latin typeface="+mj-lt"/>
          </a:endParaRPr>
        </a:p>
      </dsp:txBody>
      <dsp:txXfrm>
        <a:off x="592574" y="0"/>
        <a:ext cx="1777722" cy="1185148"/>
      </dsp:txXfrm>
    </dsp:sp>
    <dsp:sp modelId="{40D81867-E908-4A8B-96AE-D7BD55F893C6}">
      <dsp:nvSpPr>
        <dsp:cNvPr id="0" name=""/>
        <dsp:cNvSpPr/>
      </dsp:nvSpPr>
      <dsp:spPr>
        <a:xfrm>
          <a:off x="2700952" y="80462"/>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FFFF00"/>
              </a:solidFill>
              <a:latin typeface="+mj-lt"/>
            </a:rPr>
            <a:t>Training</a:t>
          </a:r>
          <a:endParaRPr lang="en-CA" sz="3200" kern="1200" dirty="0">
            <a:solidFill>
              <a:srgbClr val="FFFF00"/>
            </a:solidFill>
            <a:latin typeface="+mj-lt"/>
          </a:endParaRPr>
        </a:p>
      </dsp:txBody>
      <dsp:txXfrm>
        <a:off x="3293526" y="80462"/>
        <a:ext cx="1777722" cy="1185148"/>
      </dsp:txXfrm>
    </dsp:sp>
    <dsp:sp modelId="{471D0F3A-76DC-486B-B0D4-8B8D6E50B86D}">
      <dsp:nvSpPr>
        <dsp:cNvPr id="0" name=""/>
        <dsp:cNvSpPr/>
      </dsp:nvSpPr>
      <dsp:spPr>
        <a:xfrm>
          <a:off x="5351903" y="80462"/>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Qualifying</a:t>
          </a:r>
          <a:endParaRPr lang="en-CA" sz="2800" kern="1200" dirty="0">
            <a:latin typeface="+mj-lt"/>
          </a:endParaRPr>
        </a:p>
      </dsp:txBody>
      <dsp:txXfrm>
        <a:off x="5944477" y="80462"/>
        <a:ext cx="1777722" cy="1185148"/>
      </dsp:txXfrm>
    </dsp:sp>
    <dsp:sp modelId="{A02CD524-EF10-4D9D-9FE3-31837E0BEC4B}">
      <dsp:nvSpPr>
        <dsp:cNvPr id="0" name=""/>
        <dsp:cNvSpPr/>
      </dsp:nvSpPr>
      <dsp:spPr>
        <a:xfrm>
          <a:off x="7963895" y="80462"/>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j-lt"/>
            </a:rPr>
            <a:t>Lifelong</a:t>
          </a:r>
          <a:endParaRPr lang="en-CA" sz="3200" kern="1200" dirty="0">
            <a:latin typeface="+mj-lt"/>
          </a:endParaRPr>
        </a:p>
      </dsp:txBody>
      <dsp:txXfrm>
        <a:off x="8556469" y="80462"/>
        <a:ext cx="1777722" cy="1185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63F71-06D4-46AA-AD51-A9D5A54592F3}">
      <dsp:nvSpPr>
        <dsp:cNvPr id="0" name=""/>
        <dsp:cNvSpPr/>
      </dsp:nvSpPr>
      <dsp:spPr>
        <a:xfrm>
          <a:off x="0" y="0"/>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mj-lt"/>
            </a:rPr>
            <a:t>Hiring</a:t>
          </a:r>
          <a:endParaRPr lang="en-CA" sz="3200" kern="1200" dirty="0">
            <a:solidFill>
              <a:schemeClr val="bg1"/>
            </a:solidFill>
            <a:latin typeface="+mj-lt"/>
          </a:endParaRPr>
        </a:p>
      </dsp:txBody>
      <dsp:txXfrm>
        <a:off x="592574" y="0"/>
        <a:ext cx="1777722" cy="1185148"/>
      </dsp:txXfrm>
    </dsp:sp>
    <dsp:sp modelId="{40D81867-E908-4A8B-96AE-D7BD55F893C6}">
      <dsp:nvSpPr>
        <dsp:cNvPr id="0" name=""/>
        <dsp:cNvSpPr/>
      </dsp:nvSpPr>
      <dsp:spPr>
        <a:xfrm>
          <a:off x="2700952" y="80462"/>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j-lt"/>
            </a:rPr>
            <a:t>Training</a:t>
          </a:r>
          <a:endParaRPr lang="en-CA" sz="3200" kern="1200" dirty="0">
            <a:latin typeface="+mj-lt"/>
          </a:endParaRPr>
        </a:p>
      </dsp:txBody>
      <dsp:txXfrm>
        <a:off x="3293526" y="80462"/>
        <a:ext cx="1777722" cy="1185148"/>
      </dsp:txXfrm>
    </dsp:sp>
    <dsp:sp modelId="{471D0F3A-76DC-486B-B0D4-8B8D6E50B86D}">
      <dsp:nvSpPr>
        <dsp:cNvPr id="0" name=""/>
        <dsp:cNvSpPr/>
      </dsp:nvSpPr>
      <dsp:spPr>
        <a:xfrm>
          <a:off x="5351903" y="80462"/>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00"/>
              </a:solidFill>
              <a:latin typeface="+mj-lt"/>
            </a:rPr>
            <a:t>Qualifying</a:t>
          </a:r>
          <a:endParaRPr lang="en-CA" sz="2800" kern="1200" dirty="0">
            <a:solidFill>
              <a:srgbClr val="FFFF00"/>
            </a:solidFill>
            <a:latin typeface="+mj-lt"/>
          </a:endParaRPr>
        </a:p>
      </dsp:txBody>
      <dsp:txXfrm>
        <a:off x="5944477" y="80462"/>
        <a:ext cx="1777722" cy="1185148"/>
      </dsp:txXfrm>
    </dsp:sp>
    <dsp:sp modelId="{A02CD524-EF10-4D9D-9FE3-31837E0BEC4B}">
      <dsp:nvSpPr>
        <dsp:cNvPr id="0" name=""/>
        <dsp:cNvSpPr/>
      </dsp:nvSpPr>
      <dsp:spPr>
        <a:xfrm>
          <a:off x="7963895" y="80462"/>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j-lt"/>
            </a:rPr>
            <a:t>Lifelong</a:t>
          </a:r>
          <a:endParaRPr lang="en-CA" sz="3200" kern="1200" dirty="0">
            <a:latin typeface="+mj-lt"/>
          </a:endParaRPr>
        </a:p>
      </dsp:txBody>
      <dsp:txXfrm>
        <a:off x="8556469" y="80462"/>
        <a:ext cx="1777722" cy="11851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63F71-06D4-46AA-AD51-A9D5A54592F3}">
      <dsp:nvSpPr>
        <dsp:cNvPr id="0" name=""/>
        <dsp:cNvSpPr/>
      </dsp:nvSpPr>
      <dsp:spPr>
        <a:xfrm>
          <a:off x="0" y="0"/>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mj-lt"/>
            </a:rPr>
            <a:t>Hiring</a:t>
          </a:r>
          <a:endParaRPr lang="en-CA" sz="3200" kern="1200" dirty="0">
            <a:solidFill>
              <a:schemeClr val="bg1"/>
            </a:solidFill>
            <a:latin typeface="+mj-lt"/>
          </a:endParaRPr>
        </a:p>
      </dsp:txBody>
      <dsp:txXfrm>
        <a:off x="592574" y="0"/>
        <a:ext cx="1777722" cy="1185148"/>
      </dsp:txXfrm>
    </dsp:sp>
    <dsp:sp modelId="{40D81867-E908-4A8B-96AE-D7BD55F893C6}">
      <dsp:nvSpPr>
        <dsp:cNvPr id="0" name=""/>
        <dsp:cNvSpPr/>
      </dsp:nvSpPr>
      <dsp:spPr>
        <a:xfrm>
          <a:off x="2700952" y="80462"/>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j-lt"/>
            </a:rPr>
            <a:t>Training</a:t>
          </a:r>
          <a:endParaRPr lang="en-CA" sz="3200" kern="1200" dirty="0">
            <a:latin typeface="+mj-lt"/>
          </a:endParaRPr>
        </a:p>
      </dsp:txBody>
      <dsp:txXfrm>
        <a:off x="3293526" y="80462"/>
        <a:ext cx="1777722" cy="1185148"/>
      </dsp:txXfrm>
    </dsp:sp>
    <dsp:sp modelId="{471D0F3A-76DC-486B-B0D4-8B8D6E50B86D}">
      <dsp:nvSpPr>
        <dsp:cNvPr id="0" name=""/>
        <dsp:cNvSpPr/>
      </dsp:nvSpPr>
      <dsp:spPr>
        <a:xfrm>
          <a:off x="5351903" y="80462"/>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Qualifying</a:t>
          </a:r>
          <a:endParaRPr lang="en-CA" sz="2800" kern="1200" dirty="0">
            <a:latin typeface="+mj-lt"/>
          </a:endParaRPr>
        </a:p>
      </dsp:txBody>
      <dsp:txXfrm>
        <a:off x="5944477" y="80462"/>
        <a:ext cx="1777722" cy="1185148"/>
      </dsp:txXfrm>
    </dsp:sp>
    <dsp:sp modelId="{A02CD524-EF10-4D9D-9FE3-31837E0BEC4B}">
      <dsp:nvSpPr>
        <dsp:cNvPr id="0" name=""/>
        <dsp:cNvSpPr/>
      </dsp:nvSpPr>
      <dsp:spPr>
        <a:xfrm>
          <a:off x="7963895" y="80462"/>
          <a:ext cx="2962870" cy="1185148"/>
        </a:xfrm>
        <a:prstGeom prst="chevron">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FFFF00"/>
              </a:solidFill>
              <a:latin typeface="+mj-lt"/>
            </a:rPr>
            <a:t>Lifelong</a:t>
          </a:r>
          <a:endParaRPr lang="en-CA" sz="3200" kern="1200" dirty="0">
            <a:solidFill>
              <a:srgbClr val="FFFF00"/>
            </a:solidFill>
            <a:latin typeface="+mj-lt"/>
          </a:endParaRPr>
        </a:p>
      </dsp:txBody>
      <dsp:txXfrm>
        <a:off x="8556469" y="80462"/>
        <a:ext cx="1777722" cy="11851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9A334EF-7400-4D33-A290-623EB1314ED3}" type="datetimeFigureOut">
              <a:rPr lang="en-US" smtClean="0"/>
              <a:t>6/25/2018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61636D7-48CD-4A1F-940A-21104A7EBFA9}" type="slidenum">
              <a:rPr lang="en-US" smtClean="0"/>
              <a:t>‹#›</a:t>
            </a:fld>
            <a:endParaRPr lang="en-US" dirty="0"/>
          </a:p>
        </p:txBody>
      </p:sp>
    </p:spTree>
    <p:extLst>
      <p:ext uri="{BB962C8B-B14F-4D97-AF65-F5344CB8AC3E}">
        <p14:creationId xmlns:p14="http://schemas.microsoft.com/office/powerpoint/2010/main" val="4154589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DE21F9E-94D8-4572-A335-168B0A0D0A13}" type="datetimeFigureOut">
              <a:rPr lang="en-CA" smtClean="0"/>
              <a:t>2018-06-25</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24FE38A-01E1-48A3-B610-E13841C5A233}" type="slidenum">
              <a:rPr lang="en-CA" smtClean="0"/>
              <a:t>‹#›</a:t>
            </a:fld>
            <a:endParaRPr lang="en-CA" dirty="0"/>
          </a:p>
        </p:txBody>
      </p:sp>
    </p:spTree>
    <p:extLst>
      <p:ext uri="{BB962C8B-B14F-4D97-AF65-F5344CB8AC3E}">
        <p14:creationId xmlns:p14="http://schemas.microsoft.com/office/powerpoint/2010/main" val="318834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24FE38A-01E1-48A3-B610-E13841C5A233}" type="slidenum">
              <a:rPr lang="en-CA" smtClean="0"/>
              <a:t>1</a:t>
            </a:fld>
            <a:endParaRPr lang="en-CA" dirty="0"/>
          </a:p>
        </p:txBody>
      </p:sp>
    </p:spTree>
    <p:extLst>
      <p:ext uri="{BB962C8B-B14F-4D97-AF65-F5344CB8AC3E}">
        <p14:creationId xmlns:p14="http://schemas.microsoft.com/office/powerpoint/2010/main" val="4264460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a:t>
            </a:r>
            <a:r>
              <a:rPr lang="en-US" baseline="0" dirty="0"/>
              <a:t> proactive approaches to better prepare first responders to the likely expectation that they will be exposed to traumatic events have emerged.  </a:t>
            </a:r>
            <a:endParaRPr lang="en-US" dirty="0"/>
          </a:p>
          <a:p>
            <a:endParaRPr lang="en-US" dirty="0"/>
          </a:p>
          <a:p>
            <a:r>
              <a:rPr lang="en-US" dirty="0"/>
              <a:t>Resiliency is defined as: The ability to engage in adaptive </a:t>
            </a:r>
            <a:r>
              <a:rPr lang="en-US" dirty="0" err="1"/>
              <a:t>behaviours</a:t>
            </a:r>
            <a:r>
              <a:rPr lang="en-US" dirty="0"/>
              <a:t> in the face of stress, trauma, adversity or threat (</a:t>
            </a:r>
            <a:r>
              <a:rPr lang="en-US" dirty="0" err="1"/>
              <a:t>Wagnild</a:t>
            </a:r>
            <a:r>
              <a:rPr lang="en-US" dirty="0"/>
              <a:t>, 2011).</a:t>
            </a:r>
          </a:p>
          <a:p>
            <a:pPr lvl="1"/>
            <a:r>
              <a:rPr lang="en-US" dirty="0"/>
              <a:t>Other terms: ‘hardiness’ or the importance of ‘mentally readiness/toughness’ </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Obviously programs can be both reactive and proactive but they have been separated out to highlight when they are likely to be delivered: after the event for reactive and before an event for proactive. </a:t>
            </a:r>
          </a:p>
          <a:p>
            <a:endParaRPr lang="en-US" dirty="0"/>
          </a:p>
          <a:p>
            <a:r>
              <a:rPr lang="en-US" dirty="0"/>
              <a:t>There are numerous reactive programs.</a:t>
            </a:r>
            <a:r>
              <a:rPr lang="en-US" baseline="0" dirty="0"/>
              <a:t>  Some of these have been shown to be empirically very good at helping people recover from an incident.  I won’t go into much detail here other than they exist in various fashions.  </a:t>
            </a:r>
          </a:p>
          <a:p>
            <a:endParaRPr lang="en-US" baseline="0" dirty="0"/>
          </a:p>
          <a:p>
            <a:r>
              <a:rPr lang="en-US" baseline="0" dirty="0"/>
              <a:t>The proactive programs, or those that are intended to mitigate problems before they happen, are often part of a larger reactive program policy that pre-</a:t>
            </a:r>
            <a:r>
              <a:rPr lang="en-US" baseline="0" dirty="0" err="1"/>
              <a:t>exisits</a:t>
            </a:r>
            <a:r>
              <a:rPr lang="en-US" baseline="0" dirty="0"/>
              <a:t>.  For example, an organization may provide reactive services, should the need arise, as well as proactive ones. Proactive programs are relatively speaking, a new idea and come in various forms.  </a:t>
            </a:r>
          </a:p>
          <a:p>
            <a:endParaRPr lang="en-CA" dirty="0"/>
          </a:p>
        </p:txBody>
      </p:sp>
      <p:sp>
        <p:nvSpPr>
          <p:cNvPr id="4" name="Slide Number Placeholder 3"/>
          <p:cNvSpPr>
            <a:spLocks noGrp="1"/>
          </p:cNvSpPr>
          <p:nvPr>
            <p:ph type="sldNum" sz="quarter" idx="10"/>
          </p:nvPr>
        </p:nvSpPr>
        <p:spPr/>
        <p:txBody>
          <a:bodyPr/>
          <a:lstStyle/>
          <a:p>
            <a:fld id="{724FE38A-01E1-48A3-B610-E13841C5A233}" type="slidenum">
              <a:rPr lang="en-CA" smtClean="0">
                <a:solidFill>
                  <a:prstClr val="black"/>
                </a:solidFill>
              </a:rPr>
              <a:pPr/>
              <a:t>34</a:t>
            </a:fld>
            <a:endParaRPr lang="en-CA">
              <a:solidFill>
                <a:prstClr val="black"/>
              </a:solidFill>
            </a:endParaRPr>
          </a:p>
        </p:txBody>
      </p:sp>
    </p:spTree>
    <p:extLst>
      <p:ext uri="{BB962C8B-B14F-4D97-AF65-F5344CB8AC3E}">
        <p14:creationId xmlns:p14="http://schemas.microsoft.com/office/powerpoint/2010/main" val="4081562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highlighted the score</a:t>
            </a:r>
            <a:r>
              <a:rPr lang="en-US" baseline="0" dirty="0"/>
              <a:t> of interests in red.  Here, you can see the total post-test resiliency scores for the control group and the experimental group.  Both groups increased but the experimental group increased more with a difference of about 27 points.  I should mention that simply retaking the Resiliency Scale does not mean your score will increase.  For example, in the Ritchie et al (2014) paper, the control group’s average RS score decreased between pre and post tests.  </a:t>
            </a:r>
            <a:endParaRPr lang="en-CA" dirty="0"/>
          </a:p>
        </p:txBody>
      </p:sp>
      <p:sp>
        <p:nvSpPr>
          <p:cNvPr id="4" name="Slide Number Placeholder 3"/>
          <p:cNvSpPr>
            <a:spLocks noGrp="1"/>
          </p:cNvSpPr>
          <p:nvPr>
            <p:ph type="sldNum" sz="quarter" idx="10"/>
          </p:nvPr>
        </p:nvSpPr>
        <p:spPr/>
        <p:txBody>
          <a:bodyPr/>
          <a:lstStyle/>
          <a:p>
            <a:fld id="{724FE38A-01E1-48A3-B610-E13841C5A233}" type="slidenum">
              <a:rPr lang="en-CA" smtClean="0"/>
              <a:t>39</a:t>
            </a:fld>
            <a:endParaRPr lang="en-CA"/>
          </a:p>
        </p:txBody>
      </p:sp>
    </p:spTree>
    <p:extLst>
      <p:ext uri="{BB962C8B-B14F-4D97-AF65-F5344CB8AC3E}">
        <p14:creationId xmlns:p14="http://schemas.microsoft.com/office/powerpoint/2010/main" val="376588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24FE38A-01E1-48A3-B610-E13841C5A233}" type="slidenum">
              <a:rPr lang="en-CA" smtClean="0"/>
              <a:t>41</a:t>
            </a:fld>
            <a:endParaRPr lang="en-CA" dirty="0"/>
          </a:p>
        </p:txBody>
      </p:sp>
    </p:spTree>
    <p:extLst>
      <p:ext uri="{BB962C8B-B14F-4D97-AF65-F5344CB8AC3E}">
        <p14:creationId xmlns:p14="http://schemas.microsoft.com/office/powerpoint/2010/main" val="2701773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4FE38A-01E1-48A3-B610-E13841C5A233}" type="slidenum">
              <a:rPr lang="en-CA" smtClean="0"/>
              <a:t>42</a:t>
            </a:fld>
            <a:endParaRPr lang="en-CA" dirty="0"/>
          </a:p>
        </p:txBody>
      </p:sp>
    </p:spTree>
    <p:extLst>
      <p:ext uri="{BB962C8B-B14F-4D97-AF65-F5344CB8AC3E}">
        <p14:creationId xmlns:p14="http://schemas.microsoft.com/office/powerpoint/2010/main" val="1161337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a:t>
            </a:r>
            <a:r>
              <a:rPr lang="en-US" baseline="0" dirty="0"/>
              <a:t> proactive approaches to better prepare first responders to the likely expectation that they will be exposed to traumatic events have emerged.  </a:t>
            </a:r>
            <a:endParaRPr lang="en-US" dirty="0"/>
          </a:p>
          <a:p>
            <a:endParaRPr lang="en-US" dirty="0"/>
          </a:p>
          <a:p>
            <a:r>
              <a:rPr lang="en-US" dirty="0"/>
              <a:t>Resiliency is defined as: The ability to engage in adaptive behaviours in the face of stress, trauma, adversity or threat (Wagnild, 2011).</a:t>
            </a:r>
          </a:p>
          <a:p>
            <a:pPr lvl="1"/>
            <a:r>
              <a:rPr lang="en-US" dirty="0"/>
              <a:t>Other terms: ‘hardiness’ or the importance of ‘mentally readiness/toughness’ </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Obviously programs can be both reactive and proactive but they have been separated out to highlight when they are likely to be delivered: after the event for reactive and before an event for proactive. </a:t>
            </a:r>
          </a:p>
          <a:p>
            <a:endParaRPr lang="en-US" dirty="0"/>
          </a:p>
          <a:p>
            <a:r>
              <a:rPr lang="en-US" dirty="0"/>
              <a:t>There are numerous reactive programs.</a:t>
            </a:r>
            <a:r>
              <a:rPr lang="en-US" baseline="0" dirty="0"/>
              <a:t>  Some of these have been shown to be empirically very good at helping people recover from an incident.  I won’t go into much detail here other than they exist in various fashions.  </a:t>
            </a:r>
          </a:p>
          <a:p>
            <a:endParaRPr lang="en-US" baseline="0" dirty="0"/>
          </a:p>
          <a:p>
            <a:r>
              <a:rPr lang="en-US" baseline="0" dirty="0"/>
              <a:t>The proactive programs, or those that are intended to mitigate problems before they happen, are often part of a larger reactive program policy that pre-exisits.  For example, an organization may provide reactive services, should the need arise, as well as proactive ones. Proactive programs are relatively speaking, a new idea and come in various forms.  </a:t>
            </a:r>
          </a:p>
          <a:p>
            <a:endParaRPr lang="en-CA" dirty="0"/>
          </a:p>
        </p:txBody>
      </p:sp>
      <p:sp>
        <p:nvSpPr>
          <p:cNvPr id="4" name="Slide Number Placeholder 3"/>
          <p:cNvSpPr>
            <a:spLocks noGrp="1"/>
          </p:cNvSpPr>
          <p:nvPr>
            <p:ph type="sldNum" sz="quarter" idx="10"/>
          </p:nvPr>
        </p:nvSpPr>
        <p:spPr/>
        <p:txBody>
          <a:bodyPr/>
          <a:lstStyle/>
          <a:p>
            <a:fld id="{724FE38A-01E1-48A3-B610-E13841C5A233}" type="slidenum">
              <a:rPr lang="en-CA" smtClean="0">
                <a:solidFill>
                  <a:prstClr val="black"/>
                </a:solidFill>
              </a:rPr>
              <a:pPr/>
              <a:t>45</a:t>
            </a:fld>
            <a:endParaRPr lang="en-CA" dirty="0">
              <a:solidFill>
                <a:prstClr val="black"/>
              </a:solidFill>
            </a:endParaRPr>
          </a:p>
        </p:txBody>
      </p:sp>
    </p:spTree>
    <p:extLst>
      <p:ext uri="{BB962C8B-B14F-4D97-AF65-F5344CB8AC3E}">
        <p14:creationId xmlns:p14="http://schemas.microsoft.com/office/powerpoint/2010/main" val="2024539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0F2E19A-1840-498A-A090-6B4CBEB690BF}" type="slidenum">
              <a:rPr lang="en-CA" smtClean="0"/>
              <a:t>17</a:t>
            </a:fld>
            <a:endParaRPr lang="en-CA"/>
          </a:p>
        </p:txBody>
      </p:sp>
    </p:spTree>
    <p:extLst>
      <p:ext uri="{BB962C8B-B14F-4D97-AF65-F5344CB8AC3E}">
        <p14:creationId xmlns:p14="http://schemas.microsoft.com/office/powerpoint/2010/main" val="2555358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0F2E19A-1840-498A-A090-6B4CBEB690BF}" type="slidenum">
              <a:rPr lang="en-CA" smtClean="0"/>
              <a:t>19</a:t>
            </a:fld>
            <a:endParaRPr lang="en-CA"/>
          </a:p>
        </p:txBody>
      </p:sp>
    </p:spTree>
    <p:extLst>
      <p:ext uri="{BB962C8B-B14F-4D97-AF65-F5344CB8AC3E}">
        <p14:creationId xmlns:p14="http://schemas.microsoft.com/office/powerpoint/2010/main" val="2694492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24FE38A-01E1-48A3-B610-E13841C5A233}" type="slidenum">
              <a:rPr lang="en-CA" smtClean="0"/>
              <a:t>21</a:t>
            </a:fld>
            <a:endParaRPr lang="en-CA" dirty="0"/>
          </a:p>
        </p:txBody>
      </p:sp>
    </p:spTree>
    <p:extLst>
      <p:ext uri="{BB962C8B-B14F-4D97-AF65-F5344CB8AC3E}">
        <p14:creationId xmlns:p14="http://schemas.microsoft.com/office/powerpoint/2010/main" val="90674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24FE38A-01E1-48A3-B610-E13841C5A233}" type="slidenum">
              <a:rPr lang="en-CA" smtClean="0"/>
              <a:t>22</a:t>
            </a:fld>
            <a:endParaRPr lang="en-CA" dirty="0"/>
          </a:p>
        </p:txBody>
      </p:sp>
    </p:spTree>
    <p:extLst>
      <p:ext uri="{BB962C8B-B14F-4D97-AF65-F5344CB8AC3E}">
        <p14:creationId xmlns:p14="http://schemas.microsoft.com/office/powerpoint/2010/main" val="414020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11F35B-1B9A-474C-8972-D324D75EA69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871865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11F35B-1B9A-474C-8972-D324D75EA69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116239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24FE38A-01E1-48A3-B610-E13841C5A233}" type="slidenum">
              <a:rPr lang="en-CA" smtClean="0"/>
              <a:t>30</a:t>
            </a:fld>
            <a:endParaRPr lang="en-CA" dirty="0"/>
          </a:p>
        </p:txBody>
      </p:sp>
    </p:spTree>
    <p:extLst>
      <p:ext uri="{BB962C8B-B14F-4D97-AF65-F5344CB8AC3E}">
        <p14:creationId xmlns:p14="http://schemas.microsoft.com/office/powerpoint/2010/main" val="422900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There are many ways to define the concept of resiliency.  The definition we have chosen for this presentation as well as for the project as a whole is the ability to engage in adaptive </a:t>
            </a:r>
            <a:r>
              <a:rPr lang="en-US" dirty="0" err="1">
                <a:latin typeface="Times New Roman" panose="02020603050405020304" pitchFamily="18" charset="0"/>
                <a:cs typeface="Times New Roman" panose="02020603050405020304" pitchFamily="18" charset="0"/>
              </a:rPr>
              <a:t>behaviours</a:t>
            </a:r>
            <a:r>
              <a:rPr lang="en-US" dirty="0">
                <a:latin typeface="Times New Roman" panose="02020603050405020304" pitchFamily="18" charset="0"/>
                <a:cs typeface="Times New Roman" panose="02020603050405020304" pitchFamily="18" charset="0"/>
              </a:rPr>
              <a:t> in the face of stress, trauma, adversity, or threat.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definition and many other definitions touch upon several key factors such as adaptation, balance, competence, determination, optimism, and acceptance. Some of these definitions include physiological and behavioural stress response.  W</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ith</a:t>
            </a:r>
            <a:r>
              <a:rPr lang="en-US" dirty="0">
                <a:latin typeface="Times New Roman" panose="02020603050405020304" pitchFamily="18" charset="0"/>
                <a:cs typeface="Times New Roman" panose="02020603050405020304" pitchFamily="18" charset="0"/>
              </a:rPr>
              <a:t> these in mind, we can then begin to list or describe what are the qualities of resilience, much like I did using the examples on the first slide.  For example, some of the qualities of resilience relate back to one’s social connections and the ability to engage with colleagues and friends in time of need rather than isolation.  </a:t>
            </a:r>
            <a:endParaRPr lang="en-CA"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24FE38A-01E1-48A3-B610-E13841C5A233}" type="slidenum">
              <a:rPr lang="en-CA" smtClean="0">
                <a:solidFill>
                  <a:prstClr val="black"/>
                </a:solidFill>
              </a:rPr>
              <a:pPr/>
              <a:t>33</a:t>
            </a:fld>
            <a:endParaRPr lang="en-CA">
              <a:solidFill>
                <a:prstClr val="black"/>
              </a:solidFill>
            </a:endParaRPr>
          </a:p>
        </p:txBody>
      </p:sp>
    </p:spTree>
    <p:extLst>
      <p:ext uri="{BB962C8B-B14F-4D97-AF65-F5344CB8AC3E}">
        <p14:creationId xmlns:p14="http://schemas.microsoft.com/office/powerpoint/2010/main" val="3147309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7" name="Rectangle 6"/>
          <p:cNvSpPr/>
          <p:nvPr/>
        </p:nvSpPr>
        <p:spPr>
          <a:xfrm>
            <a:off x="1" y="3645024"/>
            <a:ext cx="12192000" cy="244170"/>
          </a:xfrm>
          <a:prstGeom prst="rect">
            <a:avLst/>
          </a:prstGeom>
          <a:solidFill>
            <a:srgbClr val="12345A"/>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1" y="3675528"/>
            <a:ext cx="12192001" cy="140677"/>
          </a:xfrm>
          <a:prstGeom prst="rect">
            <a:avLst/>
          </a:prstGeom>
          <a:solidFill>
            <a:srgbClr val="174373"/>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9" name="Rectangle 18"/>
          <p:cNvSpPr/>
          <p:nvPr/>
        </p:nvSpPr>
        <p:spPr>
          <a:xfrm>
            <a:off x="0" y="0"/>
            <a:ext cx="12192000" cy="3701700"/>
          </a:xfrm>
          <a:prstGeom prst="rect">
            <a:avLst/>
          </a:prstGeom>
          <a:solidFill>
            <a:srgbClr val="1F5898"/>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Title 7"/>
          <p:cNvSpPr>
            <a:spLocks noGrp="1"/>
          </p:cNvSpPr>
          <p:nvPr>
            <p:ph type="ctrTitle"/>
          </p:nvPr>
        </p:nvSpPr>
        <p:spPr>
          <a:xfrm>
            <a:off x="609600" y="2132857"/>
            <a:ext cx="11277600" cy="1470025"/>
          </a:xfrm>
        </p:spPr>
        <p:txBody>
          <a:bodyPr anchor="b"/>
          <a:lstStyle>
            <a:lvl1pPr>
              <a:defRPr sz="4400">
                <a:solidFill>
                  <a:schemeClr val="bg1"/>
                </a:solidFill>
              </a:defRPr>
            </a:lvl1pPr>
          </a:lstStyle>
          <a:p>
            <a:r>
              <a:rPr kumimoji="0" lang="en-US" dirty="0"/>
              <a:t>Click to edit Master title style</a:t>
            </a:r>
          </a:p>
        </p:txBody>
      </p:sp>
      <p:sp>
        <p:nvSpPr>
          <p:cNvPr id="9" name="Subtitle 8"/>
          <p:cNvSpPr>
            <a:spLocks noGrp="1"/>
          </p:cNvSpPr>
          <p:nvPr>
            <p:ph type="subTitle" idx="1"/>
          </p:nvPr>
        </p:nvSpPr>
        <p:spPr>
          <a:xfrm>
            <a:off x="609600" y="4052664"/>
            <a:ext cx="6604000" cy="1752600"/>
          </a:xfrm>
        </p:spPr>
        <p:txBody>
          <a:bodyPr/>
          <a:lstStyle>
            <a:lvl1pPr marL="64008" indent="0" algn="l">
              <a:buNone/>
              <a:defRPr sz="2400">
                <a:solidFill>
                  <a:schemeClr val="tx2"/>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821" y="664880"/>
            <a:ext cx="7297340" cy="1684001"/>
          </a:xfrm>
          <a:prstGeom prst="rect">
            <a:avLst/>
          </a:prstGeom>
        </p:spPr>
      </p:pic>
      <p:pic>
        <p:nvPicPr>
          <p:cNvPr id="11" name="Picture 6" descr="position200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03861" y="6014294"/>
            <a:ext cx="28448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558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4400" b="1" i="0" u="none" strike="noStrike" kern="1200" cap="none" spc="0" normalizeH="0" baseline="0" noProof="0" dirty="0">
                <a:ln w="1905"/>
                <a:gradFill>
                  <a:gsLst>
                    <a:gs pos="0">
                      <a:srgbClr val="002060"/>
                    </a:gs>
                    <a:gs pos="60000">
                      <a:srgbClr val="1F497D">
                        <a:lumMod val="60000"/>
                        <a:lumOff val="40000"/>
                      </a:srgbClr>
                    </a:gs>
                    <a:gs pos="99000">
                      <a:srgbClr val="4F81BD">
                        <a:lumMod val="20000"/>
                        <a:lumOff val="80000"/>
                      </a:srgbClr>
                    </a:gs>
                  </a:gsLst>
                  <a:lin ang="5400000"/>
                </a:gradFill>
                <a:effectLst>
                  <a:innerShdw blurRad="69850" dist="43180" dir="5400000">
                    <a:srgbClr val="000000">
                      <a:alpha val="65000"/>
                    </a:srgbClr>
                  </a:innerShdw>
                </a:effectLst>
                <a:uLnTx/>
                <a:uFillTx/>
                <a:latin typeface="Myriad Pro Cond"/>
                <a:ea typeface="+mj-ea"/>
                <a:cs typeface="Myriad Pro Cond"/>
              </a:rPr>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0402492-2962-EC4C-A4E7-6FE1519749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652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0402492-2962-EC4C-A4E7-6FE1519749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7204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z="2000" b="1" dirty="0">
                <a:ln w="1905"/>
                <a:gradFill>
                  <a:gsLst>
                    <a:gs pos="0">
                      <a:srgbClr val="002060"/>
                    </a:gs>
                    <a:gs pos="60000">
                      <a:srgbClr val="1F497D">
                        <a:lumMod val="60000"/>
                        <a:lumOff val="40000"/>
                      </a:srgbClr>
                    </a:gs>
                    <a:gs pos="99000">
                      <a:srgbClr val="4F81BD">
                        <a:lumMod val="20000"/>
                        <a:lumOff val="80000"/>
                      </a:srgbClr>
                    </a:gs>
                  </a:gsLst>
                  <a:lin ang="5400000"/>
                </a:gradFill>
                <a:effectLst>
                  <a:innerShdw blurRad="69850" dist="43180" dir="5400000">
                    <a:srgbClr val="000000">
                      <a:alpha val="65000"/>
                    </a:srgbClr>
                  </a:innerShdw>
                </a:effectLst>
                <a:latin typeface="Myriad Pro Cond"/>
                <a:cs typeface="Myriad Pro Cond"/>
              </a:rPr>
              <a:t>Click to edit Master title style</a:t>
            </a:r>
            <a:endParaRPr lang="en-US" sz="2000"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0402492-2962-EC4C-A4E7-6FE1519749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998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z="2000" b="1" dirty="0">
                <a:ln w="1905"/>
                <a:gradFill>
                  <a:gsLst>
                    <a:gs pos="0">
                      <a:srgbClr val="002060"/>
                    </a:gs>
                    <a:gs pos="60000">
                      <a:srgbClr val="1F497D">
                        <a:lumMod val="60000"/>
                        <a:lumOff val="40000"/>
                      </a:srgbClr>
                    </a:gs>
                    <a:gs pos="99000">
                      <a:srgbClr val="4F81BD">
                        <a:lumMod val="20000"/>
                        <a:lumOff val="80000"/>
                      </a:srgbClr>
                    </a:gs>
                  </a:gsLst>
                  <a:lin ang="5400000"/>
                </a:gradFill>
                <a:effectLst>
                  <a:innerShdw blurRad="69850" dist="43180" dir="5400000">
                    <a:srgbClr val="000000">
                      <a:alpha val="65000"/>
                    </a:srgbClr>
                  </a:innerShdw>
                </a:effectLst>
                <a:latin typeface="Myriad Pro Cond"/>
                <a:cs typeface="Myriad Pro Cond"/>
              </a:rPr>
              <a:t>Click to edit Master title style</a:t>
            </a:r>
            <a:endParaRPr lang="en-US" sz="2000"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0402492-2962-EC4C-A4E7-6FE1519749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8682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4400" b="1" i="0" u="none" strike="noStrike" kern="1200" cap="none" spc="0" normalizeH="0" baseline="0" noProof="0" dirty="0">
                <a:ln w="1905"/>
                <a:gradFill>
                  <a:gsLst>
                    <a:gs pos="0">
                      <a:srgbClr val="002060"/>
                    </a:gs>
                    <a:gs pos="60000">
                      <a:srgbClr val="1F497D">
                        <a:lumMod val="60000"/>
                        <a:lumOff val="40000"/>
                      </a:srgbClr>
                    </a:gs>
                    <a:gs pos="99000">
                      <a:srgbClr val="4F81BD">
                        <a:lumMod val="20000"/>
                        <a:lumOff val="80000"/>
                      </a:srgbClr>
                    </a:gs>
                  </a:gsLst>
                  <a:lin ang="5400000"/>
                </a:gradFill>
                <a:effectLst>
                  <a:innerShdw blurRad="69850" dist="43180" dir="5400000">
                    <a:srgbClr val="000000">
                      <a:alpha val="65000"/>
                    </a:srgbClr>
                  </a:innerShdw>
                </a:effectLst>
                <a:uLnTx/>
                <a:uFillTx/>
                <a:latin typeface="Myriad Pro Cond"/>
                <a:ea typeface="+mj-ea"/>
                <a:cs typeface="Myriad Pro Cond"/>
              </a:rPr>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402492-2962-EC4C-A4E7-6FE1519749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8083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z="4400" b="1" i="0" u="none" strike="noStrike" kern="1200" cap="none" spc="0" normalizeH="0" baseline="0" noProof="0" dirty="0">
                <a:ln w="1905"/>
                <a:gradFill>
                  <a:gsLst>
                    <a:gs pos="0">
                      <a:srgbClr val="002060"/>
                    </a:gs>
                    <a:gs pos="60000">
                      <a:srgbClr val="1F497D">
                        <a:lumMod val="60000"/>
                        <a:lumOff val="40000"/>
                      </a:srgbClr>
                    </a:gs>
                    <a:gs pos="99000">
                      <a:srgbClr val="4F81BD">
                        <a:lumMod val="20000"/>
                        <a:lumOff val="80000"/>
                      </a:srgbClr>
                    </a:gs>
                  </a:gsLst>
                  <a:lin ang="5400000"/>
                </a:gradFill>
                <a:effectLst>
                  <a:innerShdw blurRad="69850" dist="43180" dir="5400000">
                    <a:srgbClr val="000000">
                      <a:alpha val="65000"/>
                    </a:srgbClr>
                  </a:innerShdw>
                </a:effectLst>
                <a:uLnTx/>
                <a:uFillTx/>
                <a:latin typeface="Myriad Pro Cond"/>
                <a:ea typeface="+mj-ea"/>
                <a:cs typeface="Myriad Pro Cond"/>
              </a:rPr>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402492-2962-EC4C-A4E7-6FE1519749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0679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B761270A-F769-4F37-BE2B-E68B986D166C}" type="datetimeFigureOut">
              <a:rPr lang="en-CA" smtClean="0">
                <a:solidFill>
                  <a:prstClr val="black">
                    <a:tint val="75000"/>
                  </a:prstClr>
                </a:solidFill>
              </a:rPr>
              <a:pPr/>
              <a:t>2018-06-25</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057A55-329D-4989-B9A4-DE09ECE857D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93720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761270A-F769-4F37-BE2B-E68B986D166C}" type="datetimeFigureOut">
              <a:rPr lang="en-CA" smtClean="0">
                <a:solidFill>
                  <a:prstClr val="black">
                    <a:tint val="75000"/>
                  </a:prstClr>
                </a:solidFill>
              </a:rPr>
              <a:pPr/>
              <a:t>2018-06-25</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057A55-329D-4989-B9A4-DE09ECE857D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87328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61270A-F769-4F37-BE2B-E68B986D166C}" type="datetimeFigureOut">
              <a:rPr lang="en-CA" smtClean="0">
                <a:solidFill>
                  <a:prstClr val="black">
                    <a:tint val="75000"/>
                  </a:prstClr>
                </a:solidFill>
              </a:rPr>
              <a:pPr/>
              <a:t>2018-06-25</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057A55-329D-4989-B9A4-DE09ECE857D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503184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761270A-F769-4F37-BE2B-E68B986D166C}" type="datetimeFigureOut">
              <a:rPr lang="en-CA" smtClean="0">
                <a:solidFill>
                  <a:prstClr val="black">
                    <a:tint val="75000"/>
                  </a:prstClr>
                </a:solidFill>
              </a:rPr>
              <a:pPr/>
              <a:t>2018-06-25</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057A55-329D-4989-B9A4-DE09ECE857D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48923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Calibri" pitchFamily="34" charset="0"/>
                <a:cs typeface="Calibri" pitchFamily="34" charset="0"/>
              </a:defRPr>
            </a:lvl1pPr>
          </a:lstStyle>
          <a:p>
            <a:r>
              <a:rPr kumimoji="0" lang="en-US" dirty="0"/>
              <a:t>Click to edit Master title style</a:t>
            </a:r>
          </a:p>
        </p:txBody>
      </p:sp>
      <p:sp>
        <p:nvSpPr>
          <p:cNvPr id="3" name="Content Placeholder 2"/>
          <p:cNvSpPr>
            <a:spLocks noGrp="1"/>
          </p:cNvSpPr>
          <p:nvPr>
            <p:ph idx="1"/>
          </p:nvPr>
        </p:nvSpPr>
        <p:spPr/>
        <p:txBody>
          <a:bodyPr/>
          <a:lstStyle>
            <a:lvl1pPr>
              <a:buClr>
                <a:srgbClr val="12345A"/>
              </a:buClr>
              <a:buSzPct val="92000"/>
              <a:defRPr>
                <a:solidFill>
                  <a:srgbClr val="12345A"/>
                </a:solidFill>
                <a:latin typeface="Calibri" pitchFamily="34" charset="0"/>
                <a:cs typeface="Calibri" pitchFamily="34" charset="0"/>
              </a:defRPr>
            </a:lvl1pPr>
            <a:lvl2pPr marL="658368" indent="-246888">
              <a:buSzPct val="85000"/>
              <a:buFont typeface="Georgia" pitchFamily="18" charset="0"/>
              <a:buChar char="▪"/>
              <a:defRPr>
                <a:latin typeface="Calibri" pitchFamily="34" charset="0"/>
                <a:cs typeface="Calibri" pitchFamily="34" charset="0"/>
              </a:defRPr>
            </a:lvl2pPr>
            <a:lvl3pPr marL="923544" indent="-219456">
              <a:buSzPct val="75000"/>
              <a:buFont typeface="Courier New" pitchFamily="49" charset="0"/>
              <a:buChar char="o"/>
              <a:defRPr>
                <a:latin typeface="Calibri" pitchFamily="34" charset="0"/>
                <a:cs typeface="Calibri" pitchFamily="34" charset="0"/>
              </a:defRPr>
            </a:lvl3pPr>
            <a:lvl4pPr marL="1179576" indent="-201168">
              <a:buSzPct val="75000"/>
              <a:buFont typeface="Wingdings" pitchFamily="2" charset="2"/>
              <a:buChar char="§"/>
              <a:defRPr>
                <a:latin typeface="Calibri" pitchFamily="34" charset="0"/>
                <a:cs typeface="Calibri" pitchFamily="34" charset="0"/>
              </a:defRPr>
            </a:lvl4pPr>
            <a:lvl5pPr>
              <a:defRPr>
                <a:solidFill>
                  <a:srgbClr val="12345A"/>
                </a:solidFill>
                <a:latin typeface="Calibri" pitchFamily="34" charset="0"/>
                <a:cs typeface="Calibri"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640006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761270A-F769-4F37-BE2B-E68B986D166C}" type="datetimeFigureOut">
              <a:rPr lang="en-CA" smtClean="0">
                <a:solidFill>
                  <a:prstClr val="black">
                    <a:tint val="75000"/>
                  </a:prstClr>
                </a:solidFill>
              </a:rPr>
              <a:pPr/>
              <a:t>2018-06-25</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4057A55-329D-4989-B9A4-DE09ECE857D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91873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761270A-F769-4F37-BE2B-E68B986D166C}" type="datetimeFigureOut">
              <a:rPr lang="en-CA" smtClean="0">
                <a:solidFill>
                  <a:prstClr val="black">
                    <a:tint val="75000"/>
                  </a:prstClr>
                </a:solidFill>
              </a:rPr>
              <a:pPr/>
              <a:t>2018-06-25</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4057A55-329D-4989-B9A4-DE09ECE857D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795922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1270A-F769-4F37-BE2B-E68B986D166C}" type="datetimeFigureOut">
              <a:rPr lang="en-CA" smtClean="0">
                <a:solidFill>
                  <a:prstClr val="black">
                    <a:tint val="75000"/>
                  </a:prstClr>
                </a:solidFill>
              </a:rPr>
              <a:pPr/>
              <a:t>2018-06-25</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4057A55-329D-4989-B9A4-DE09ECE857D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315250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1270A-F769-4F37-BE2B-E68B986D166C}" type="datetimeFigureOut">
              <a:rPr lang="en-CA" smtClean="0">
                <a:solidFill>
                  <a:prstClr val="black">
                    <a:tint val="75000"/>
                  </a:prstClr>
                </a:solidFill>
              </a:rPr>
              <a:pPr/>
              <a:t>2018-06-25</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057A55-329D-4989-B9A4-DE09ECE857D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07151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1270A-F769-4F37-BE2B-E68B986D166C}" type="datetimeFigureOut">
              <a:rPr lang="en-CA" smtClean="0">
                <a:solidFill>
                  <a:prstClr val="black">
                    <a:tint val="75000"/>
                  </a:prstClr>
                </a:solidFill>
              </a:rPr>
              <a:pPr/>
              <a:t>2018-06-25</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057A55-329D-4989-B9A4-DE09ECE857D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8460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761270A-F769-4F37-BE2B-E68B986D166C}" type="datetimeFigureOut">
              <a:rPr lang="en-CA" smtClean="0">
                <a:solidFill>
                  <a:prstClr val="black">
                    <a:tint val="75000"/>
                  </a:prstClr>
                </a:solidFill>
              </a:rPr>
              <a:pPr/>
              <a:t>2018-06-25</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057A55-329D-4989-B9A4-DE09ECE857D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94845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761270A-F769-4F37-BE2B-E68B986D166C}" type="datetimeFigureOut">
              <a:rPr lang="en-CA" smtClean="0">
                <a:solidFill>
                  <a:prstClr val="black">
                    <a:tint val="75000"/>
                  </a:prstClr>
                </a:solidFill>
              </a:rPr>
              <a:pPr/>
              <a:t>2018-06-25</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057A55-329D-4989-B9A4-DE09ECE857D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9898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28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46088"/>
            <a:ext cx="19304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2540000" y="3600451"/>
            <a:ext cx="8737600" cy="1470025"/>
          </a:xfrm>
          <a:prstGeom prst="rect">
            <a:avLst/>
          </a:prstGeom>
        </p:spPr>
        <p:txBody>
          <a:bodyPr/>
          <a:lstStyle>
            <a:lvl1pPr algn="l">
              <a:defRPr b="0" i="0">
                <a:solidFill>
                  <a:srgbClr val="1C4384"/>
                </a:solidFill>
                <a:latin typeface="Arial"/>
                <a:cs typeface="Arial"/>
              </a:defRPr>
            </a:lvl1pPr>
          </a:lstStyle>
          <a:p>
            <a:pPr defTabSz="457200" eaLnBrk="1" fontAlgn="auto" hangingPunct="1">
              <a:spcAft>
                <a:spcPts val="0"/>
              </a:spcAft>
              <a:defRPr/>
            </a:pPr>
            <a:endParaRPr kumimoji="0" lang="en-US" sz="3200" dirty="0">
              <a:solidFill>
                <a:prstClr val="black">
                  <a:lumMod val="75000"/>
                  <a:lumOff val="25000"/>
                </a:prstClr>
              </a:solidFill>
            </a:endParaRP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defTabSz="914400">
              <a:lnSpc>
                <a:spcPct val="90000"/>
              </a:lnSpc>
              <a:spcBef>
                <a:spcPct val="50000"/>
              </a:spcBef>
              <a:buClr>
                <a:srgbClr val="FF0000"/>
              </a:buClr>
              <a:buFontTx/>
              <a:buChar char="•"/>
              <a:defRPr kumimoji="1" b="1"/>
            </a:lvl1pPr>
          </a:lstStyle>
          <a:p>
            <a:pPr>
              <a:defRPr/>
            </a:pPr>
            <a:fld id="{09F8D7A4-B1C1-4CF9-A42D-9F2051E5516D}" type="datetimeFigureOut">
              <a:rPr lang="en-US"/>
              <a:pPr>
                <a:defRPr/>
              </a:pPr>
              <a:t>6/25/2018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defTabSz="914400">
              <a:lnSpc>
                <a:spcPct val="90000"/>
              </a:lnSpc>
              <a:buClr>
                <a:srgbClr val="FF0000"/>
              </a:buClr>
              <a:buFontTx/>
              <a:buChar char="•"/>
              <a:defRPr kumimoji="1" b="1"/>
            </a:lvl1pPr>
          </a:lstStyle>
          <a:p>
            <a:pPr>
              <a:defRPr/>
            </a:pPr>
            <a:endParaRPr lang="en-US"/>
          </a:p>
        </p:txBody>
      </p:sp>
      <p:sp>
        <p:nvSpPr>
          <p:cNvPr id="6" name="Slide Number Placeholder 5"/>
          <p:cNvSpPr>
            <a:spLocks noGrp="1"/>
          </p:cNvSpPr>
          <p:nvPr>
            <p:ph type="sldNum" sz="quarter" idx="12"/>
          </p:nvPr>
        </p:nvSpPr>
        <p:spPr/>
        <p:txBody>
          <a:bodyPr/>
          <a:lstStyle>
            <a:lvl1pPr defTabSz="914400">
              <a:lnSpc>
                <a:spcPct val="90000"/>
              </a:lnSpc>
              <a:spcBef>
                <a:spcPct val="50000"/>
              </a:spcBef>
              <a:buClr>
                <a:srgbClr val="FF0000"/>
              </a:buClr>
              <a:buFontTx/>
              <a:buChar char="•"/>
              <a:defRPr kumimoji="1" b="1" smtClean="0"/>
            </a:lvl1pPr>
          </a:lstStyle>
          <a:p>
            <a:pPr>
              <a:defRPr/>
            </a:pPr>
            <a:fld id="{3347A9AF-D8B8-4B2B-B91B-4DCC086A627E}" type="slidenum">
              <a:rPr lang="en-US" altLang="en-US"/>
              <a:pPr>
                <a:defRPr/>
              </a:pPr>
              <a:t>‹#›</a:t>
            </a:fld>
            <a:endParaRPr lang="en-US" altLang="en-US"/>
          </a:p>
        </p:txBody>
      </p:sp>
    </p:spTree>
    <p:extLst>
      <p:ext uri="{BB962C8B-B14F-4D97-AF65-F5344CB8AC3E}">
        <p14:creationId xmlns:p14="http://schemas.microsoft.com/office/powerpoint/2010/main" val="95433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kumimoji="0" lang="en-US" sz="4400" b="1" i="0" u="none" strike="noStrike" kern="1200" cap="none" spc="0" normalizeH="0" baseline="0" noProof="0" dirty="0">
                <a:ln w="1905"/>
                <a:gradFill>
                  <a:gsLst>
                    <a:gs pos="0">
                      <a:srgbClr val="002060"/>
                    </a:gs>
                    <a:gs pos="60000">
                      <a:srgbClr val="1F497D">
                        <a:lumMod val="60000"/>
                        <a:lumOff val="40000"/>
                      </a:srgbClr>
                    </a:gs>
                    <a:gs pos="99000">
                      <a:srgbClr val="4F81BD">
                        <a:lumMod val="20000"/>
                        <a:lumOff val="80000"/>
                      </a:srgbClr>
                    </a:gs>
                  </a:gsLst>
                  <a:lin ang="5400000"/>
                </a:gradFill>
                <a:effectLst>
                  <a:innerShdw blurRad="69850" dist="43180" dir="5400000">
                    <a:srgbClr val="000000">
                      <a:alpha val="65000"/>
                    </a:srgbClr>
                  </a:innerShdw>
                </a:effectLst>
                <a:uLnTx/>
                <a:uFillTx/>
                <a:latin typeface="Myriad Pro Cond"/>
                <a:ea typeface="+mj-ea"/>
                <a:cs typeface="Myriad Pro Cond"/>
              </a:rPr>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402492-2962-EC4C-A4E7-6FE1519749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426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4400" b="1" i="0" u="none" strike="noStrike" kern="1200" cap="none" spc="0" normalizeH="0" baseline="0" noProof="0" dirty="0">
                <a:ln w="1905"/>
                <a:gradFill>
                  <a:gsLst>
                    <a:gs pos="0">
                      <a:srgbClr val="002060"/>
                    </a:gs>
                    <a:gs pos="60000">
                      <a:srgbClr val="1F497D">
                        <a:lumMod val="60000"/>
                        <a:lumOff val="40000"/>
                      </a:srgbClr>
                    </a:gs>
                    <a:gs pos="99000">
                      <a:srgbClr val="4F81BD">
                        <a:lumMod val="20000"/>
                        <a:lumOff val="80000"/>
                      </a:srgbClr>
                    </a:gs>
                  </a:gsLst>
                  <a:lin ang="5400000"/>
                </a:gradFill>
                <a:effectLst>
                  <a:innerShdw blurRad="69850" dist="43180" dir="5400000">
                    <a:srgbClr val="000000">
                      <a:alpha val="65000"/>
                    </a:srgbClr>
                  </a:innerShdw>
                </a:effectLst>
                <a:uLnTx/>
                <a:uFillTx/>
                <a:latin typeface="Myriad Pro Cond"/>
                <a:ea typeface="+mj-ea"/>
                <a:cs typeface="Myriad Pro Cond"/>
              </a:rPr>
              <a:t>Click to edit Master title style</a:t>
            </a:r>
            <a:endParaRPr lang="en-US" dirty="0"/>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402492-2962-EC4C-A4E7-6FE1519749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794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all"/>
            </a:lvl1pPr>
          </a:lstStyle>
          <a:p>
            <a:r>
              <a:rPr kumimoji="0" lang="en-US" sz="4400" b="1" i="0" u="none" strike="noStrike" kern="1200" cap="none" spc="0" normalizeH="0" baseline="0" noProof="0" dirty="0">
                <a:ln w="1905"/>
                <a:gradFill>
                  <a:gsLst>
                    <a:gs pos="0">
                      <a:srgbClr val="002060"/>
                    </a:gs>
                    <a:gs pos="60000">
                      <a:srgbClr val="1F497D">
                        <a:lumMod val="60000"/>
                        <a:lumOff val="40000"/>
                      </a:srgbClr>
                    </a:gs>
                    <a:gs pos="99000">
                      <a:srgbClr val="4F81BD">
                        <a:lumMod val="20000"/>
                        <a:lumOff val="80000"/>
                      </a:srgbClr>
                    </a:gs>
                  </a:gsLst>
                  <a:lin ang="5400000"/>
                </a:gradFill>
                <a:effectLst>
                  <a:innerShdw blurRad="69850" dist="43180" dir="5400000">
                    <a:srgbClr val="000000">
                      <a:alpha val="65000"/>
                    </a:srgbClr>
                  </a:innerShdw>
                </a:effectLst>
                <a:uLnTx/>
                <a:uFillTx/>
                <a:latin typeface="Myriad Pro Cond"/>
                <a:ea typeface="+mj-ea"/>
                <a:cs typeface="Myriad Pro Cond"/>
              </a:rPr>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402492-2962-EC4C-A4E7-6FE1519749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808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4400" b="1" i="0" u="none" strike="noStrike" kern="1200" cap="none" spc="0" normalizeH="0" baseline="0" noProof="0" dirty="0">
                <a:ln w="1905"/>
                <a:gradFill>
                  <a:gsLst>
                    <a:gs pos="0">
                      <a:srgbClr val="002060"/>
                    </a:gs>
                    <a:gs pos="60000">
                      <a:srgbClr val="1F497D">
                        <a:lumMod val="60000"/>
                        <a:lumOff val="40000"/>
                      </a:srgbClr>
                    </a:gs>
                    <a:gs pos="99000">
                      <a:srgbClr val="4F81BD">
                        <a:lumMod val="20000"/>
                        <a:lumOff val="80000"/>
                      </a:srgbClr>
                    </a:gs>
                  </a:gsLst>
                  <a:lin ang="5400000"/>
                </a:gradFill>
                <a:effectLst>
                  <a:innerShdw blurRad="69850" dist="43180" dir="5400000">
                    <a:srgbClr val="000000">
                      <a:alpha val="65000"/>
                    </a:srgbClr>
                  </a:innerShdw>
                </a:effectLst>
                <a:uLnTx/>
                <a:uFillTx/>
                <a:latin typeface="Myriad Pro Cond"/>
                <a:ea typeface="+mj-ea"/>
                <a:cs typeface="Myriad Pro Cond"/>
              </a:rPr>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0402492-2962-EC4C-A4E7-6FE1519749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549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z="4400" b="1" i="0" u="none" strike="noStrike" kern="1200" cap="none" spc="0" normalizeH="0" baseline="0" noProof="0" dirty="0">
                <a:ln w="1905"/>
                <a:gradFill>
                  <a:gsLst>
                    <a:gs pos="0">
                      <a:srgbClr val="002060"/>
                    </a:gs>
                    <a:gs pos="60000">
                      <a:srgbClr val="1F497D">
                        <a:lumMod val="60000"/>
                        <a:lumOff val="40000"/>
                      </a:srgbClr>
                    </a:gs>
                    <a:gs pos="99000">
                      <a:srgbClr val="4F81BD">
                        <a:lumMod val="20000"/>
                        <a:lumOff val="80000"/>
                      </a:srgbClr>
                    </a:gs>
                  </a:gsLst>
                  <a:lin ang="5400000"/>
                </a:gradFill>
                <a:effectLst>
                  <a:innerShdw blurRad="69850" dist="43180" dir="5400000">
                    <a:srgbClr val="000000">
                      <a:alpha val="65000"/>
                    </a:srgbClr>
                  </a:innerShdw>
                </a:effectLst>
                <a:uLnTx/>
                <a:uFillTx/>
                <a:latin typeface="Myriad Pro Cond"/>
                <a:ea typeface="+mj-ea"/>
                <a:cs typeface="Myriad Pro Cond"/>
              </a:rPr>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0402492-2962-EC4C-A4E7-6FE1519749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4013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Rectangle 29"/>
          <p:cNvSpPr/>
          <p:nvPr/>
        </p:nvSpPr>
        <p:spPr>
          <a:xfrm>
            <a:off x="1" y="6325200"/>
            <a:ext cx="12192001" cy="18000"/>
          </a:xfrm>
          <a:prstGeom prst="rect">
            <a:avLst/>
          </a:prstGeom>
          <a:solidFill>
            <a:srgbClr val="1F5898"/>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8" name="Rectangle 27"/>
          <p:cNvSpPr/>
          <p:nvPr/>
        </p:nvSpPr>
        <p:spPr>
          <a:xfrm>
            <a:off x="1" y="6343200"/>
            <a:ext cx="12193879" cy="1080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3" name="Rounded Rectangle 32"/>
          <p:cNvSpPr/>
          <p:nvPr userDrawn="1"/>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4" name="Rounded Rectangle 33"/>
          <p:cNvSpPr/>
          <p:nvPr userDrawn="1"/>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5" name="Rectangle 34"/>
          <p:cNvSpPr/>
          <p:nvPr userDrawn="1"/>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userDrawn="1"/>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userDrawn="1"/>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8" name="Rectangle 37"/>
          <p:cNvSpPr/>
          <p:nvPr userDrawn="1"/>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9" name="Rectangle 38"/>
          <p:cNvSpPr/>
          <p:nvPr userDrawn="1"/>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0" name="Rectangle 39"/>
          <p:cNvSpPr/>
          <p:nvPr userDrawn="1"/>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userDrawn="1">
            <p:ph type="title"/>
          </p:nvPr>
        </p:nvSpPr>
        <p:spPr>
          <a:xfrm>
            <a:off x="609600" y="332656"/>
            <a:ext cx="109728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userDrawn="1">
            <p:ph type="body" idx="1"/>
          </p:nvPr>
        </p:nvSpPr>
        <p:spPr>
          <a:xfrm>
            <a:off x="609600" y="1412776"/>
            <a:ext cx="10972800" cy="4752528"/>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21" name="Picture 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3392" y="6422953"/>
            <a:ext cx="1152128" cy="3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userDrawn="1"/>
        </p:nvSpPr>
        <p:spPr>
          <a:xfrm>
            <a:off x="10493109" y="6464370"/>
            <a:ext cx="1555552" cy="276999"/>
          </a:xfrm>
          <a:prstGeom prst="rect">
            <a:avLst/>
          </a:prstGeom>
        </p:spPr>
        <p:txBody>
          <a:bodyPr wrap="square">
            <a:spAutoFit/>
          </a:bodyPr>
          <a:lstStyle/>
          <a:p>
            <a:pPr defTabSz="457200">
              <a:tabLst>
                <a:tab pos="4757738" algn="r"/>
              </a:tabLst>
              <a:defRPr/>
            </a:pPr>
            <a:r>
              <a:rPr lang="en-US" sz="1200" b="1" dirty="0">
                <a:solidFill>
                  <a:srgbClr val="1F5898"/>
                </a:solidFill>
                <a:latin typeface="Garamond" pitchFamily="18" charset="0"/>
                <a:cs typeface="Calibri" pitchFamily="34" charset="0"/>
              </a:rPr>
              <a:t>www.jibc.ca </a:t>
            </a:r>
            <a:r>
              <a:rPr lang="en-US" sz="1200" b="1" dirty="0">
                <a:solidFill>
                  <a:srgbClr val="1F5898"/>
                </a:solidFill>
                <a:latin typeface="Calibri" pitchFamily="34" charset="0"/>
                <a:cs typeface="Calibri" pitchFamily="34" charset="0"/>
              </a:rPr>
              <a:t>	</a:t>
            </a:r>
            <a:endParaRPr lang="en-US" sz="1200" b="1" i="1" dirty="0">
              <a:solidFill>
                <a:prstClr val="white">
                  <a:lumMod val="65000"/>
                </a:prstClr>
              </a:solidFill>
              <a:latin typeface="Garamond" pitchFamily="18" charset="0"/>
              <a:cs typeface="Calibri" pitchFamily="34" charset="0"/>
            </a:endParaRPr>
          </a:p>
        </p:txBody>
      </p:sp>
      <p:sp>
        <p:nvSpPr>
          <p:cNvPr id="2" name="Slide Number Placeholder 1"/>
          <p:cNvSpPr>
            <a:spLocks noGrp="1"/>
          </p:cNvSpPr>
          <p:nvPr>
            <p:ph type="sldNum" sz="quarter" idx="4"/>
          </p:nvPr>
        </p:nvSpPr>
        <p:spPr>
          <a:xfrm>
            <a:off x="4831247" y="6397208"/>
            <a:ext cx="2224860" cy="416168"/>
          </a:xfrm>
          <a:prstGeom prst="rect">
            <a:avLst/>
          </a:prstGeom>
        </p:spPr>
        <p:txBody>
          <a:bodyPr vert="horz" lIns="91440" tIns="45720" rIns="91440" bIns="45720" rtlCol="0" anchor="ctr"/>
          <a:lstStyle>
            <a:lvl1pPr algn="ctr">
              <a:defRPr sz="1100">
                <a:solidFill>
                  <a:schemeClr val="tx1">
                    <a:tint val="75000"/>
                  </a:schemeClr>
                </a:solidFill>
                <a:latin typeface="Calibri" pitchFamily="34" charset="0"/>
              </a:defRPr>
            </a:lvl1pPr>
          </a:lstStyle>
          <a:p>
            <a:fld id="{4D566661-B732-447C-8984-F540E0BA1556}" type="slidenum">
              <a:rPr lang="en-CA" smtClean="0">
                <a:solidFill>
                  <a:srgbClr val="292945">
                    <a:tint val="75000"/>
                  </a:srgbClr>
                </a:solidFill>
              </a:rPr>
              <a:pPr/>
              <a:t>‹#›</a:t>
            </a:fld>
            <a:endParaRPr lang="en-CA" dirty="0">
              <a:solidFill>
                <a:srgbClr val="292945">
                  <a:tint val="75000"/>
                </a:srgbClr>
              </a:solidFill>
            </a:endParaRPr>
          </a:p>
        </p:txBody>
      </p:sp>
    </p:spTree>
    <p:extLst>
      <p:ext uri="{BB962C8B-B14F-4D97-AF65-F5344CB8AC3E}">
        <p14:creationId xmlns:p14="http://schemas.microsoft.com/office/powerpoint/2010/main" val="3739798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8" r:id="rId4"/>
  </p:sldLayoutIdLst>
  <p:hf hdr="0" ftr="0" dt="0"/>
  <p:txStyles>
    <p:titleStyle>
      <a:lvl1pPr algn="l" rtl="0" eaLnBrk="1" latinLnBrk="0" hangingPunct="1">
        <a:spcBef>
          <a:spcPct val="0"/>
        </a:spcBef>
        <a:buNone/>
        <a:defRPr kumimoji="0" sz="4400" kern="1200">
          <a:solidFill>
            <a:srgbClr val="002060"/>
          </a:solidFill>
          <a:latin typeface="Calibri" pitchFamily="34" charset="0"/>
          <a:ea typeface="+mj-ea"/>
          <a:cs typeface="Calibri" pitchFamily="34" charset="0"/>
        </a:defRPr>
      </a:lvl1pPr>
    </p:titleStyle>
    <p:bodyStyle>
      <a:lvl1pPr marL="365760" indent="-256032" algn="l" rtl="0" eaLnBrk="1" latinLnBrk="0" hangingPunct="1">
        <a:spcBef>
          <a:spcPts val="300"/>
        </a:spcBef>
        <a:buClr>
          <a:srgbClr val="002060"/>
        </a:buClr>
        <a:buSzPct val="93000"/>
        <a:buFont typeface="Georgia"/>
        <a:buChar char="•"/>
        <a:defRPr kumimoji="0" sz="2800" kern="1200">
          <a:solidFill>
            <a:schemeClr val="tx1"/>
          </a:solidFill>
          <a:latin typeface="Calibri" pitchFamily="34" charset="0"/>
          <a:ea typeface="+mn-ea"/>
          <a:cs typeface="Calibri" pitchFamily="34" charset="0"/>
        </a:defRPr>
      </a:lvl1pPr>
      <a:lvl2pPr marL="658368" indent="-246888" algn="l" rtl="0" eaLnBrk="1" latinLnBrk="0" hangingPunct="1">
        <a:spcBef>
          <a:spcPts val="300"/>
        </a:spcBef>
        <a:buClr>
          <a:schemeClr val="accent2">
            <a:lumMod val="75000"/>
          </a:schemeClr>
        </a:buClr>
        <a:buSzPct val="80000"/>
        <a:buFont typeface="Wingdings" pitchFamily="2" charset="2"/>
        <a:buChar char="§"/>
        <a:defRPr kumimoji="0" sz="2600" kern="1200" baseline="0">
          <a:solidFill>
            <a:schemeClr val="accent2">
              <a:lumMod val="50000"/>
            </a:schemeClr>
          </a:solidFill>
          <a:latin typeface="Calibri" pitchFamily="34" charset="0"/>
          <a:ea typeface="+mn-ea"/>
          <a:cs typeface="Calibri" pitchFamily="34" charset="0"/>
        </a:defRPr>
      </a:lvl2pPr>
      <a:lvl3pPr marL="923544" indent="-219456" algn="l" rtl="0" eaLnBrk="1" latinLnBrk="0" hangingPunct="1">
        <a:spcBef>
          <a:spcPts val="300"/>
        </a:spcBef>
        <a:buClr>
          <a:schemeClr val="accent1"/>
        </a:buClr>
        <a:buSzPct val="70000"/>
        <a:buFont typeface="Courier New" pitchFamily="49" charset="0"/>
        <a:buChar char="o"/>
        <a:defRPr kumimoji="0" sz="2400" kern="1200">
          <a:solidFill>
            <a:schemeClr val="accent1"/>
          </a:solidFill>
          <a:latin typeface="Calibri" pitchFamily="34" charset="0"/>
          <a:ea typeface="+mn-ea"/>
          <a:cs typeface="Calibri"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Calibri" pitchFamily="34" charset="0"/>
          <a:ea typeface="+mn-ea"/>
          <a:cs typeface="Calibri" pitchFamily="34" charset="0"/>
        </a:defRPr>
      </a:lvl4pPr>
      <a:lvl5pPr marL="1389888" indent="-182880" algn="l" rtl="0" eaLnBrk="1" latinLnBrk="0" hangingPunct="1">
        <a:spcBef>
          <a:spcPts val="300"/>
        </a:spcBef>
        <a:buClr>
          <a:schemeClr val="tx2">
            <a:lumMod val="75000"/>
          </a:schemeClr>
        </a:buClr>
        <a:buFont typeface="Georgia"/>
        <a:buChar char="▫"/>
        <a:defRPr kumimoji="0" sz="2000" kern="1200" baseline="0">
          <a:solidFill>
            <a:schemeClr val="tx2">
              <a:lumMod val="75000"/>
            </a:schemeClr>
          </a:solidFill>
          <a:latin typeface="Calibri" pitchFamily="34" charset="0"/>
          <a:ea typeface="+mn-ea"/>
          <a:cs typeface="Calibri"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0" lang="en-US" sz="4400" b="1" i="0" u="none" strike="noStrike" kern="1200" cap="none" spc="0" normalizeH="0" baseline="0" noProof="0" dirty="0">
                <a:ln w="1905"/>
                <a:gradFill>
                  <a:gsLst>
                    <a:gs pos="0">
                      <a:srgbClr val="002060"/>
                    </a:gs>
                    <a:gs pos="60000">
                      <a:srgbClr val="1F497D">
                        <a:lumMod val="60000"/>
                        <a:lumOff val="40000"/>
                      </a:srgbClr>
                    </a:gs>
                    <a:gs pos="99000">
                      <a:srgbClr val="4F81BD">
                        <a:lumMod val="20000"/>
                        <a:lumOff val="80000"/>
                      </a:srgbClr>
                    </a:gs>
                  </a:gsLst>
                  <a:lin ang="5400000"/>
                </a:gradFill>
                <a:effectLst>
                  <a:innerShdw blurRad="69850" dist="43180" dir="5400000">
                    <a:srgbClr val="000000">
                      <a:alpha val="65000"/>
                    </a:srgbClr>
                  </a:innerShdw>
                </a:effectLst>
                <a:uLnTx/>
                <a:uFillTx/>
                <a:latin typeface="Myriad Pro Cond"/>
                <a:ea typeface="+mj-ea"/>
                <a:cs typeface="Myriad Pro Cond"/>
              </a:rPr>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02492-2962-EC4C-A4E7-6FE1519749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50303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baseline="0">
          <a:solidFill>
            <a:srgbClr val="0000FF"/>
          </a:solidFill>
          <a:latin typeface="Myriad Pro Cond"/>
          <a:ea typeface="+mj-ea"/>
          <a:cs typeface="Myriad Pro Con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yriad Pro"/>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yriad Pro"/>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1270A-F769-4F37-BE2B-E68B986D166C}" type="datetimeFigureOut">
              <a:rPr lang="en-CA" smtClean="0">
                <a:solidFill>
                  <a:prstClr val="black">
                    <a:tint val="75000"/>
                  </a:prstClr>
                </a:solidFill>
              </a:rPr>
              <a:pPr/>
              <a:t>2018-06-25</a:t>
            </a:fld>
            <a:endParaRPr lang="en-CA"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57A55-329D-4989-B9A4-DE09ECE857D2}"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79616094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resiliency.jibc.c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cipsrt-icrtsp.ca/" TargetMode="External"/><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n-US" altLang="en-US" dirty="0"/>
              <a:t>Police research: A dialogue</a:t>
            </a:r>
            <a:endParaRPr lang="en-CA" altLang="en-US" dirty="0"/>
          </a:p>
        </p:txBody>
      </p:sp>
      <p:sp>
        <p:nvSpPr>
          <p:cNvPr id="3" name="Subtitle 2"/>
          <p:cNvSpPr>
            <a:spLocks noGrp="1"/>
          </p:cNvSpPr>
          <p:nvPr>
            <p:ph type="subTitle" idx="1"/>
          </p:nvPr>
        </p:nvSpPr>
        <p:spPr>
          <a:xfrm>
            <a:off x="609600" y="4052664"/>
            <a:ext cx="11277600" cy="1752600"/>
          </a:xfrm>
        </p:spPr>
        <p:txBody>
          <a:bodyPr/>
          <a:lstStyle/>
          <a:p>
            <a:pPr>
              <a:defRPr/>
            </a:pPr>
            <a:r>
              <a:rPr lang="en-US" dirty="0">
                <a:latin typeface="+mj-lt"/>
              </a:rPr>
              <a:t>Dr. Greg Anderson, Dean Applied Research &amp; Graduate Studies</a:t>
            </a:r>
          </a:p>
        </p:txBody>
      </p:sp>
    </p:spTree>
    <p:extLst>
      <p:ext uri="{BB962C8B-B14F-4D97-AF65-F5344CB8AC3E}">
        <p14:creationId xmlns:p14="http://schemas.microsoft.com/office/powerpoint/2010/main" val="577132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3124200" y="457200"/>
            <a:ext cx="5410200" cy="1143000"/>
          </a:xfrm>
        </p:spPr>
        <p:txBody>
          <a:bodyPr/>
          <a:lstStyle/>
          <a:p>
            <a:pPr eaLnBrk="1" hangingPunct="1"/>
            <a:r>
              <a:rPr lang="en-US" altLang="en-US"/>
              <a:t>Understanding Stress</a:t>
            </a:r>
          </a:p>
        </p:txBody>
      </p:sp>
      <p:sp>
        <p:nvSpPr>
          <p:cNvPr id="60419" name="Rectangle 3"/>
          <p:cNvSpPr>
            <a:spLocks noGrp="1" noChangeArrowheads="1"/>
          </p:cNvSpPr>
          <p:nvPr>
            <p:ph type="body" idx="4294967295"/>
          </p:nvPr>
        </p:nvSpPr>
        <p:spPr>
          <a:xfrm>
            <a:off x="1069145" y="1752600"/>
            <a:ext cx="8989255" cy="4038600"/>
          </a:xfrm>
        </p:spPr>
        <p:txBody>
          <a:bodyPr/>
          <a:lstStyle/>
          <a:p>
            <a:pPr eaLnBrk="1" hangingPunct="1">
              <a:lnSpc>
                <a:spcPct val="90000"/>
              </a:lnSpc>
            </a:pPr>
            <a:r>
              <a:rPr lang="en-US" altLang="en-US" sz="3600" dirty="0"/>
              <a:t>A combination of a stressor and stress reactivity; a stimulus and response</a:t>
            </a:r>
          </a:p>
          <a:p>
            <a:pPr eaLnBrk="1" hangingPunct="1">
              <a:lnSpc>
                <a:spcPct val="90000"/>
              </a:lnSpc>
            </a:pPr>
            <a:endParaRPr lang="en-US" altLang="en-US" sz="2000" dirty="0"/>
          </a:p>
          <a:p>
            <a:pPr eaLnBrk="1" hangingPunct="1">
              <a:lnSpc>
                <a:spcPct val="90000"/>
              </a:lnSpc>
            </a:pPr>
            <a:r>
              <a:rPr lang="en-US" altLang="en-US" sz="3600" dirty="0"/>
              <a:t>Physical stress – response to the physical demands of police work</a:t>
            </a:r>
          </a:p>
          <a:p>
            <a:pPr eaLnBrk="1" hangingPunct="1">
              <a:lnSpc>
                <a:spcPct val="90000"/>
              </a:lnSpc>
            </a:pPr>
            <a:r>
              <a:rPr lang="en-US" altLang="en-US" sz="3600" dirty="0"/>
              <a:t>Psycho-social stress – response to the self-perceived imbalance between demands and resources</a:t>
            </a:r>
          </a:p>
        </p:txBody>
      </p:sp>
    </p:spTree>
    <p:extLst>
      <p:ext uri="{BB962C8B-B14F-4D97-AF65-F5344CB8AC3E}">
        <p14:creationId xmlns:p14="http://schemas.microsoft.com/office/powerpoint/2010/main" val="235975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4991472" y="2003598"/>
            <a:ext cx="2362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9pPr>
          </a:lstStyle>
          <a:p>
            <a:pPr eaLnBrk="1" hangingPunct="1"/>
            <a:r>
              <a:rPr lang="en-US" altLang="en-US" sz="4000" dirty="0"/>
              <a:t>Stressor</a:t>
            </a:r>
          </a:p>
        </p:txBody>
      </p:sp>
      <p:sp>
        <p:nvSpPr>
          <p:cNvPr id="12291" name="Text Box 4"/>
          <p:cNvSpPr txBox="1">
            <a:spLocks noChangeArrowheads="1"/>
          </p:cNvSpPr>
          <p:nvPr/>
        </p:nvSpPr>
        <p:spPr bwMode="auto">
          <a:xfrm>
            <a:off x="4839072" y="3597003"/>
            <a:ext cx="2667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9pPr>
          </a:lstStyle>
          <a:p>
            <a:pPr algn="ctr" eaLnBrk="1" hangingPunct="1"/>
            <a:r>
              <a:rPr lang="en-US" altLang="en-US" sz="4000" dirty="0"/>
              <a:t>Stress Reactivity</a:t>
            </a:r>
          </a:p>
        </p:txBody>
      </p:sp>
      <p:sp>
        <p:nvSpPr>
          <p:cNvPr id="12292" name="AutoShape 5"/>
          <p:cNvSpPr>
            <a:spLocks noChangeArrowheads="1"/>
          </p:cNvSpPr>
          <p:nvPr/>
        </p:nvSpPr>
        <p:spPr bwMode="auto">
          <a:xfrm>
            <a:off x="5791572" y="2643442"/>
            <a:ext cx="762000" cy="1001583"/>
          </a:xfrm>
          <a:prstGeom prst="downArrow">
            <a:avLst>
              <a:gd name="adj1" fmla="val 50000"/>
              <a:gd name="adj2" fmla="val 82500"/>
            </a:avLst>
          </a:prstGeom>
          <a:solidFill>
            <a:schemeClr val="accent1"/>
          </a:solidFill>
          <a:ln w="9525">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9pPr>
          </a:lstStyle>
          <a:p>
            <a:pPr eaLnBrk="1" hangingPunct="1"/>
            <a:endParaRPr lang="en-CA" altLang="en-US"/>
          </a:p>
        </p:txBody>
      </p:sp>
      <p:sp>
        <p:nvSpPr>
          <p:cNvPr id="12293" name="AutoShape 6"/>
          <p:cNvSpPr>
            <a:spLocks noChangeArrowheads="1"/>
          </p:cNvSpPr>
          <p:nvPr/>
        </p:nvSpPr>
        <p:spPr bwMode="auto">
          <a:xfrm rot="1358992">
            <a:off x="3712559" y="1894265"/>
            <a:ext cx="1103475" cy="18614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wrap="none" anchor="ctr"/>
          <a:lstStyle/>
          <a:p>
            <a:endParaRPr lang="en-US"/>
          </a:p>
        </p:txBody>
      </p:sp>
      <p:sp>
        <p:nvSpPr>
          <p:cNvPr id="12297" name="Text Box 10"/>
          <p:cNvSpPr txBox="1">
            <a:spLocks noChangeArrowheads="1"/>
          </p:cNvSpPr>
          <p:nvPr/>
        </p:nvSpPr>
        <p:spPr bwMode="auto">
          <a:xfrm>
            <a:off x="7525545" y="987935"/>
            <a:ext cx="266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9pPr>
          </a:lstStyle>
          <a:p>
            <a:pPr algn="ctr" eaLnBrk="1" hangingPunct="1"/>
            <a:r>
              <a:rPr lang="en-US" altLang="en-US" sz="2800" dirty="0"/>
              <a:t>Environmental</a:t>
            </a:r>
          </a:p>
        </p:txBody>
      </p:sp>
      <p:sp>
        <p:nvSpPr>
          <p:cNvPr id="12299" name="Text Box 12"/>
          <p:cNvSpPr txBox="1">
            <a:spLocks noChangeArrowheads="1"/>
          </p:cNvSpPr>
          <p:nvPr/>
        </p:nvSpPr>
        <p:spPr bwMode="auto">
          <a:xfrm>
            <a:off x="1847528" y="1146810"/>
            <a:ext cx="27731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9pPr>
          </a:lstStyle>
          <a:p>
            <a:pPr algn="ctr" eaLnBrk="1" hangingPunct="1"/>
            <a:r>
              <a:rPr lang="en-US" altLang="en-US" sz="3000" dirty="0"/>
              <a:t>Psycho-social</a:t>
            </a:r>
          </a:p>
        </p:txBody>
      </p:sp>
      <p:sp>
        <p:nvSpPr>
          <p:cNvPr id="13" name="Text Box 10"/>
          <p:cNvSpPr txBox="1">
            <a:spLocks noChangeArrowheads="1"/>
          </p:cNvSpPr>
          <p:nvPr/>
        </p:nvSpPr>
        <p:spPr bwMode="auto">
          <a:xfrm>
            <a:off x="4839072" y="782785"/>
            <a:ext cx="266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9pPr>
          </a:lstStyle>
          <a:p>
            <a:pPr algn="ctr" eaLnBrk="1" hangingPunct="1"/>
            <a:r>
              <a:rPr lang="en-US" altLang="en-US" sz="2800" dirty="0"/>
              <a:t>Physical</a:t>
            </a:r>
          </a:p>
        </p:txBody>
      </p:sp>
      <p:sp>
        <p:nvSpPr>
          <p:cNvPr id="14" name="AutoShape 6"/>
          <p:cNvSpPr>
            <a:spLocks noChangeArrowheads="1"/>
          </p:cNvSpPr>
          <p:nvPr/>
        </p:nvSpPr>
        <p:spPr bwMode="auto">
          <a:xfrm rot="5400000">
            <a:off x="5705793" y="1636743"/>
            <a:ext cx="849527" cy="21312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wrap="none" anchor="ctr"/>
          <a:lstStyle/>
          <a:p>
            <a:endParaRPr lang="en-US"/>
          </a:p>
        </p:txBody>
      </p:sp>
      <p:sp>
        <p:nvSpPr>
          <p:cNvPr id="15" name="AutoShape 6"/>
          <p:cNvSpPr>
            <a:spLocks noChangeArrowheads="1"/>
          </p:cNvSpPr>
          <p:nvPr/>
        </p:nvSpPr>
        <p:spPr bwMode="auto">
          <a:xfrm rot="8983416">
            <a:off x="7250461" y="1842735"/>
            <a:ext cx="1219200" cy="1895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wrap="none" anchor="ctr"/>
          <a:lstStyle/>
          <a:p>
            <a:endParaRPr lang="en-US"/>
          </a:p>
        </p:txBody>
      </p:sp>
      <p:sp>
        <p:nvSpPr>
          <p:cNvPr id="17" name="AutoShape 5"/>
          <p:cNvSpPr>
            <a:spLocks noChangeArrowheads="1"/>
          </p:cNvSpPr>
          <p:nvPr/>
        </p:nvSpPr>
        <p:spPr bwMode="auto">
          <a:xfrm>
            <a:off x="5791572" y="4871294"/>
            <a:ext cx="762000" cy="861963"/>
          </a:xfrm>
          <a:prstGeom prst="downArrow">
            <a:avLst>
              <a:gd name="adj1" fmla="val 50000"/>
              <a:gd name="adj2" fmla="val 82500"/>
            </a:avLst>
          </a:prstGeom>
          <a:solidFill>
            <a:srgbClr val="C00000"/>
          </a:solidFill>
          <a:ln w="9525">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9pPr>
          </a:lstStyle>
          <a:p>
            <a:pPr eaLnBrk="1" hangingPunct="1"/>
            <a:endParaRPr lang="en-CA" altLang="en-US"/>
          </a:p>
        </p:txBody>
      </p:sp>
      <p:sp>
        <p:nvSpPr>
          <p:cNvPr id="18" name="Text Box 3"/>
          <p:cNvSpPr txBox="1">
            <a:spLocks noChangeArrowheads="1"/>
          </p:cNvSpPr>
          <p:nvPr/>
        </p:nvSpPr>
        <p:spPr bwMode="auto">
          <a:xfrm>
            <a:off x="3575720" y="5601434"/>
            <a:ext cx="52565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9pPr>
          </a:lstStyle>
          <a:p>
            <a:pPr algn="ctr" eaLnBrk="1" hangingPunct="1"/>
            <a:r>
              <a:rPr lang="en-US" altLang="en-US" sz="4000" dirty="0">
                <a:solidFill>
                  <a:srgbClr val="FF0000"/>
                </a:solidFill>
              </a:rPr>
              <a:t>Evolution/Involution</a:t>
            </a:r>
          </a:p>
        </p:txBody>
      </p:sp>
      <p:sp>
        <p:nvSpPr>
          <p:cNvPr id="2" name="TextBox 1"/>
          <p:cNvSpPr txBox="1"/>
          <p:nvPr/>
        </p:nvSpPr>
        <p:spPr>
          <a:xfrm>
            <a:off x="8142670" y="56971"/>
            <a:ext cx="2525331" cy="1200329"/>
          </a:xfrm>
          <a:prstGeom prst="rect">
            <a:avLst/>
          </a:prstGeom>
          <a:noFill/>
        </p:spPr>
        <p:txBody>
          <a:bodyPr wrap="square" rtlCol="0">
            <a:spAutoFit/>
          </a:bodyPr>
          <a:lstStyle/>
          <a:p>
            <a:r>
              <a:rPr lang="en-US" dirty="0"/>
              <a:t>Thermal</a:t>
            </a:r>
          </a:p>
          <a:p>
            <a:r>
              <a:rPr lang="en-US" dirty="0"/>
              <a:t>Barometric Pressure</a:t>
            </a:r>
          </a:p>
          <a:p>
            <a:r>
              <a:rPr lang="en-US" dirty="0"/>
              <a:t>Humidity</a:t>
            </a:r>
          </a:p>
          <a:p>
            <a:endParaRPr lang="en-US" dirty="0"/>
          </a:p>
        </p:txBody>
      </p:sp>
      <p:sp>
        <p:nvSpPr>
          <p:cNvPr id="25" name="TextBox 24"/>
          <p:cNvSpPr txBox="1"/>
          <p:nvPr/>
        </p:nvSpPr>
        <p:spPr>
          <a:xfrm>
            <a:off x="2011580" y="56970"/>
            <a:ext cx="2525331" cy="923330"/>
          </a:xfrm>
          <a:prstGeom prst="rect">
            <a:avLst/>
          </a:prstGeom>
          <a:noFill/>
        </p:spPr>
        <p:txBody>
          <a:bodyPr wrap="square" rtlCol="0">
            <a:spAutoFit/>
          </a:bodyPr>
          <a:lstStyle/>
          <a:p>
            <a:r>
              <a:rPr lang="en-US" dirty="0"/>
              <a:t>Perceived ability</a:t>
            </a:r>
          </a:p>
          <a:p>
            <a:r>
              <a:rPr lang="en-US" dirty="0"/>
              <a:t>Cognitive appraisal</a:t>
            </a:r>
          </a:p>
          <a:p>
            <a:r>
              <a:rPr lang="en-US" dirty="0"/>
              <a:t>Social environment</a:t>
            </a:r>
          </a:p>
        </p:txBody>
      </p:sp>
      <p:sp>
        <p:nvSpPr>
          <p:cNvPr id="3" name="Oval 2"/>
          <p:cNvSpPr/>
          <p:nvPr/>
        </p:nvSpPr>
        <p:spPr>
          <a:xfrm>
            <a:off x="1609279" y="976303"/>
            <a:ext cx="3135560" cy="1062039"/>
          </a:xfrm>
          <a:prstGeom prst="ellipse">
            <a:avLst/>
          </a:prstGeom>
          <a:solidFill>
            <a:schemeClr val="accent1">
              <a:lumMod val="10000"/>
              <a:lumOff val="90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1843559" y="3073782"/>
            <a:ext cx="266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9pPr>
          </a:lstStyle>
          <a:p>
            <a:pPr algn="ctr" eaLnBrk="1" hangingPunct="1"/>
            <a:r>
              <a:rPr lang="en-US" altLang="en-US" sz="2800" dirty="0"/>
              <a:t>Cognitive</a:t>
            </a:r>
          </a:p>
        </p:txBody>
      </p:sp>
      <p:sp>
        <p:nvSpPr>
          <p:cNvPr id="27" name="AutoShape 6"/>
          <p:cNvSpPr>
            <a:spLocks noChangeArrowheads="1"/>
          </p:cNvSpPr>
          <p:nvPr/>
        </p:nvSpPr>
        <p:spPr bwMode="auto">
          <a:xfrm rot="20426933">
            <a:off x="3629519" y="2688832"/>
            <a:ext cx="1219200" cy="152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wrap="none" anchor="ctr"/>
          <a:lstStyle/>
          <a:p>
            <a:endParaRPr lang="en-US"/>
          </a:p>
        </p:txBody>
      </p:sp>
      <p:sp>
        <p:nvSpPr>
          <p:cNvPr id="28" name="Oval 27"/>
          <p:cNvSpPr/>
          <p:nvPr/>
        </p:nvSpPr>
        <p:spPr>
          <a:xfrm>
            <a:off x="1664296" y="2859848"/>
            <a:ext cx="3135560" cy="1062039"/>
          </a:xfrm>
          <a:prstGeom prst="ellipse">
            <a:avLst/>
          </a:prstGeom>
          <a:solidFill>
            <a:schemeClr val="accent1">
              <a:lumMod val="10000"/>
              <a:lumOff val="90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346802" y="111033"/>
            <a:ext cx="2525331" cy="646331"/>
          </a:xfrm>
          <a:prstGeom prst="rect">
            <a:avLst/>
          </a:prstGeom>
          <a:noFill/>
        </p:spPr>
        <p:txBody>
          <a:bodyPr wrap="square" rtlCol="0">
            <a:spAutoFit/>
          </a:bodyPr>
          <a:lstStyle/>
          <a:p>
            <a:r>
              <a:rPr lang="en-US" dirty="0"/>
              <a:t>Load Carriage</a:t>
            </a:r>
          </a:p>
          <a:p>
            <a:endParaRPr lang="en-US" dirty="0"/>
          </a:p>
        </p:txBody>
      </p:sp>
      <p:sp>
        <p:nvSpPr>
          <p:cNvPr id="30" name="TextBox 29"/>
          <p:cNvSpPr txBox="1"/>
          <p:nvPr/>
        </p:nvSpPr>
        <p:spPr>
          <a:xfrm>
            <a:off x="1969411" y="3954829"/>
            <a:ext cx="2525331" cy="1200329"/>
          </a:xfrm>
          <a:prstGeom prst="rect">
            <a:avLst/>
          </a:prstGeom>
          <a:noFill/>
        </p:spPr>
        <p:txBody>
          <a:bodyPr wrap="square" rtlCol="0">
            <a:spAutoFit/>
          </a:bodyPr>
          <a:lstStyle/>
          <a:p>
            <a:r>
              <a:rPr lang="en-US" dirty="0"/>
              <a:t>Spatial task</a:t>
            </a:r>
          </a:p>
          <a:p>
            <a:r>
              <a:rPr lang="en-US" dirty="0"/>
              <a:t>Memory task</a:t>
            </a:r>
          </a:p>
          <a:p>
            <a:r>
              <a:rPr lang="en-US" dirty="0"/>
              <a:t>Processing task</a:t>
            </a:r>
          </a:p>
          <a:p>
            <a:endParaRPr lang="en-US" dirty="0"/>
          </a:p>
        </p:txBody>
      </p:sp>
    </p:spTree>
    <p:extLst>
      <p:ext uri="{BB962C8B-B14F-4D97-AF65-F5344CB8AC3E}">
        <p14:creationId xmlns:p14="http://schemas.microsoft.com/office/powerpoint/2010/main" val="103652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No stress?</a:t>
            </a:r>
            <a:endParaRPr lang="en-CA" dirty="0"/>
          </a:p>
        </p:txBody>
      </p:sp>
      <p:sp>
        <p:nvSpPr>
          <p:cNvPr id="3" name="Content Placeholder 2"/>
          <p:cNvSpPr>
            <a:spLocks noGrp="1"/>
          </p:cNvSpPr>
          <p:nvPr>
            <p:ph idx="1"/>
          </p:nvPr>
        </p:nvSpPr>
        <p:spPr/>
        <p:txBody>
          <a:bodyPr>
            <a:normAutofit/>
          </a:bodyPr>
          <a:lstStyle/>
          <a:p>
            <a:r>
              <a:rPr lang="en-US" sz="3200" dirty="0"/>
              <a:t>Determined by complex interactions between different brain regions, including the prefrontal cortex, the hippocampus, and the amygdala</a:t>
            </a:r>
          </a:p>
          <a:p>
            <a:r>
              <a:rPr lang="en-US" sz="3200" dirty="0"/>
              <a:t>Involved in the process of cognitive appraisal</a:t>
            </a:r>
          </a:p>
          <a:p>
            <a:pPr lvl="1"/>
            <a:r>
              <a:rPr lang="en-US" sz="3200" dirty="0"/>
              <a:t>link the currently experienced situation to past</a:t>
            </a:r>
          </a:p>
          <a:p>
            <a:pPr lvl="1"/>
            <a:r>
              <a:rPr lang="en-US" sz="3200" dirty="0"/>
              <a:t>modulates adaptive </a:t>
            </a:r>
            <a:r>
              <a:rPr lang="en-US" sz="3200" dirty="0" err="1"/>
              <a:t>behaviour</a:t>
            </a:r>
            <a:r>
              <a:rPr lang="en-US" sz="3200" dirty="0"/>
              <a:t>.</a:t>
            </a:r>
            <a:endParaRPr lang="en-CA" sz="3200" dirty="0"/>
          </a:p>
        </p:txBody>
      </p:sp>
    </p:spTree>
    <p:extLst>
      <p:ext uri="{BB962C8B-B14F-4D97-AF65-F5344CB8AC3E}">
        <p14:creationId xmlns:p14="http://schemas.microsoft.com/office/powerpoint/2010/main" val="221226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4876800" y="1447801"/>
            <a:ext cx="236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Clr>
                <a:srgbClr val="FF0000"/>
              </a:buClr>
              <a:buFontTx/>
              <a:buNone/>
            </a:pPr>
            <a:r>
              <a:rPr lang="en-US" altLang="en-US" sz="4000" b="1">
                <a:solidFill>
                  <a:srgbClr val="000000"/>
                </a:solidFill>
              </a:rPr>
              <a:t>Stressor</a:t>
            </a:r>
          </a:p>
        </p:txBody>
      </p:sp>
      <p:sp>
        <p:nvSpPr>
          <p:cNvPr id="62467" name="Text Box 4"/>
          <p:cNvSpPr txBox="1">
            <a:spLocks noChangeArrowheads="1"/>
          </p:cNvSpPr>
          <p:nvPr/>
        </p:nvSpPr>
        <p:spPr bwMode="auto">
          <a:xfrm>
            <a:off x="4724400" y="5105400"/>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50000"/>
              </a:spcBef>
              <a:buClr>
                <a:srgbClr val="FF0000"/>
              </a:buClr>
              <a:buFontTx/>
              <a:buNone/>
            </a:pPr>
            <a:r>
              <a:rPr lang="en-US" altLang="en-US" sz="4000" b="1">
                <a:solidFill>
                  <a:srgbClr val="000000"/>
                </a:solidFill>
              </a:rPr>
              <a:t>Stress Reactivity</a:t>
            </a:r>
          </a:p>
        </p:txBody>
      </p:sp>
      <p:sp>
        <p:nvSpPr>
          <p:cNvPr id="62468" name="AutoShape 5"/>
          <p:cNvSpPr>
            <a:spLocks noChangeArrowheads="1"/>
          </p:cNvSpPr>
          <p:nvPr/>
        </p:nvSpPr>
        <p:spPr bwMode="auto">
          <a:xfrm>
            <a:off x="5638800" y="2362200"/>
            <a:ext cx="762000" cy="2514600"/>
          </a:xfrm>
          <a:prstGeom prst="downArrow">
            <a:avLst>
              <a:gd name="adj1" fmla="val 50000"/>
              <a:gd name="adj2" fmla="val 82500"/>
            </a:avLst>
          </a:prstGeom>
          <a:solidFill>
            <a:schemeClr val="accent1"/>
          </a:solidFill>
          <a:ln w="9525">
            <a:solidFill>
              <a:schemeClr val="tx1"/>
            </a:solidFill>
            <a:miter lim="800000"/>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Clr>
                <a:srgbClr val="FF0000"/>
              </a:buClr>
              <a:buFontTx/>
              <a:buNone/>
            </a:pPr>
            <a:endParaRPr lang="en-CA" altLang="en-US" sz="1200" b="1">
              <a:solidFill>
                <a:srgbClr val="000000"/>
              </a:solidFill>
            </a:endParaRPr>
          </a:p>
        </p:txBody>
      </p:sp>
      <p:sp>
        <p:nvSpPr>
          <p:cNvPr id="62469" name="AutoShape 6"/>
          <p:cNvSpPr>
            <a:spLocks noChangeArrowheads="1"/>
          </p:cNvSpPr>
          <p:nvPr/>
        </p:nvSpPr>
        <p:spPr bwMode="auto">
          <a:xfrm>
            <a:off x="4495800" y="2667000"/>
            <a:ext cx="1219200" cy="152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wrap="none" anchor="ctr"/>
          <a:lstStyle/>
          <a:p>
            <a:endParaRPr lang="en-CA"/>
          </a:p>
        </p:txBody>
      </p:sp>
      <p:sp>
        <p:nvSpPr>
          <p:cNvPr id="62470" name="AutoShape 7"/>
          <p:cNvSpPr>
            <a:spLocks noChangeArrowheads="1"/>
          </p:cNvSpPr>
          <p:nvPr/>
        </p:nvSpPr>
        <p:spPr bwMode="auto">
          <a:xfrm rot="10800000">
            <a:off x="6324600" y="3810000"/>
            <a:ext cx="1219200" cy="152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wrap="none" anchor="ctr"/>
          <a:lstStyle/>
          <a:p>
            <a:endParaRPr lang="en-CA"/>
          </a:p>
        </p:txBody>
      </p:sp>
      <p:sp>
        <p:nvSpPr>
          <p:cNvPr id="62471" name="AutoShape 8"/>
          <p:cNvSpPr>
            <a:spLocks noChangeArrowheads="1"/>
          </p:cNvSpPr>
          <p:nvPr/>
        </p:nvSpPr>
        <p:spPr bwMode="auto">
          <a:xfrm rot="10800000">
            <a:off x="6248400" y="2667000"/>
            <a:ext cx="1219200" cy="152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wrap="none" anchor="ctr"/>
          <a:lstStyle/>
          <a:p>
            <a:endParaRPr lang="en-CA"/>
          </a:p>
        </p:txBody>
      </p:sp>
      <p:sp>
        <p:nvSpPr>
          <p:cNvPr id="62472" name="AutoShape 9"/>
          <p:cNvSpPr>
            <a:spLocks noChangeArrowheads="1"/>
          </p:cNvSpPr>
          <p:nvPr/>
        </p:nvSpPr>
        <p:spPr bwMode="auto">
          <a:xfrm>
            <a:off x="4495800" y="3810000"/>
            <a:ext cx="1219200" cy="152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wrap="none" anchor="ctr"/>
          <a:lstStyle/>
          <a:p>
            <a:endParaRPr lang="en-CA"/>
          </a:p>
        </p:txBody>
      </p:sp>
      <p:sp>
        <p:nvSpPr>
          <p:cNvPr id="62473" name="Text Box 10"/>
          <p:cNvSpPr txBox="1">
            <a:spLocks noChangeArrowheads="1"/>
          </p:cNvSpPr>
          <p:nvPr/>
        </p:nvSpPr>
        <p:spPr bwMode="auto">
          <a:xfrm>
            <a:off x="7507288" y="2286001"/>
            <a:ext cx="277971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Clr>
                <a:srgbClr val="FF0000"/>
              </a:buClr>
              <a:buFontTx/>
              <a:buNone/>
            </a:pPr>
            <a:r>
              <a:rPr lang="en-US" altLang="en-US" sz="2800" b="1">
                <a:solidFill>
                  <a:srgbClr val="000000"/>
                </a:solidFill>
              </a:rPr>
              <a:t>Coping Strategy</a:t>
            </a:r>
          </a:p>
        </p:txBody>
      </p:sp>
      <p:sp>
        <p:nvSpPr>
          <p:cNvPr id="62474" name="Text Box 11"/>
          <p:cNvSpPr txBox="1">
            <a:spLocks noChangeArrowheads="1"/>
          </p:cNvSpPr>
          <p:nvPr/>
        </p:nvSpPr>
        <p:spPr bwMode="auto">
          <a:xfrm>
            <a:off x="7620000" y="3505200"/>
            <a:ext cx="2743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Clr>
                <a:srgbClr val="FF0000"/>
              </a:buClr>
              <a:buFontTx/>
              <a:buNone/>
            </a:pPr>
            <a:r>
              <a:rPr lang="en-US" altLang="en-US" sz="3000" b="1">
                <a:solidFill>
                  <a:srgbClr val="000000"/>
                </a:solidFill>
              </a:rPr>
              <a:t>Social Support</a:t>
            </a:r>
          </a:p>
        </p:txBody>
      </p:sp>
      <p:sp>
        <p:nvSpPr>
          <p:cNvPr id="62475" name="Text Box 12"/>
          <p:cNvSpPr txBox="1">
            <a:spLocks noChangeArrowheads="1"/>
          </p:cNvSpPr>
          <p:nvPr/>
        </p:nvSpPr>
        <p:spPr bwMode="auto">
          <a:xfrm>
            <a:off x="2209800" y="2209801"/>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Clr>
                <a:srgbClr val="FF0000"/>
              </a:buClr>
              <a:buFontTx/>
              <a:buNone/>
            </a:pPr>
            <a:r>
              <a:rPr lang="en-US" altLang="en-US" sz="3000" b="1">
                <a:solidFill>
                  <a:srgbClr val="000000"/>
                </a:solidFill>
              </a:rPr>
              <a:t>Personal Attributes</a:t>
            </a:r>
          </a:p>
        </p:txBody>
      </p:sp>
      <p:sp>
        <p:nvSpPr>
          <p:cNvPr id="62476" name="Text Box 13"/>
          <p:cNvSpPr txBox="1">
            <a:spLocks noChangeArrowheads="1"/>
          </p:cNvSpPr>
          <p:nvPr/>
        </p:nvSpPr>
        <p:spPr bwMode="auto">
          <a:xfrm>
            <a:off x="2209800" y="3505201"/>
            <a:ext cx="198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Clr>
                <a:srgbClr val="FF0000"/>
              </a:buClr>
              <a:buFontTx/>
              <a:buNone/>
            </a:pPr>
            <a:r>
              <a:rPr lang="en-US" altLang="en-US" sz="3000" b="1">
                <a:solidFill>
                  <a:srgbClr val="000000"/>
                </a:solidFill>
              </a:rPr>
              <a:t>Cognitive Appraisal</a:t>
            </a:r>
          </a:p>
        </p:txBody>
      </p:sp>
      <p:sp>
        <p:nvSpPr>
          <p:cNvPr id="3" name="TextBox 2"/>
          <p:cNvSpPr txBox="1"/>
          <p:nvPr/>
        </p:nvSpPr>
        <p:spPr>
          <a:xfrm>
            <a:off x="8001000" y="5203825"/>
            <a:ext cx="2133600" cy="1003300"/>
          </a:xfrm>
          <a:prstGeom prst="rect">
            <a:avLst/>
          </a:prstGeom>
          <a:solidFill>
            <a:schemeClr val="bg1">
              <a:lumMod val="95000"/>
            </a:schemeClr>
          </a:solidFill>
          <a:ln>
            <a:solidFill>
              <a:srgbClr val="0033CC"/>
            </a:solidFill>
          </a:ln>
        </p:spPr>
        <p:txBody>
          <a:bodyPr>
            <a:spAutoFit/>
          </a:bodyPr>
          <a:lstStyle/>
          <a:p>
            <a:pPr algn="ctr" eaLnBrk="1" hangingPunct="1">
              <a:lnSpc>
                <a:spcPct val="90000"/>
              </a:lnSpc>
              <a:spcBef>
                <a:spcPct val="50000"/>
              </a:spcBef>
              <a:buClr>
                <a:srgbClr val="FF0000"/>
              </a:buClr>
              <a:defRPr/>
            </a:pPr>
            <a:r>
              <a:rPr lang="en-CA" sz="1600" b="1" dirty="0">
                <a:solidFill>
                  <a:prstClr val="black"/>
                </a:solidFill>
                <a:latin typeface="Arial" charset="0"/>
              </a:rPr>
              <a:t>Sympathetic NS</a:t>
            </a:r>
          </a:p>
          <a:p>
            <a:pPr algn="ctr" eaLnBrk="1" hangingPunct="1">
              <a:lnSpc>
                <a:spcPct val="90000"/>
              </a:lnSpc>
              <a:spcBef>
                <a:spcPct val="50000"/>
              </a:spcBef>
              <a:buClr>
                <a:srgbClr val="FF0000"/>
              </a:buClr>
              <a:defRPr/>
            </a:pPr>
            <a:r>
              <a:rPr lang="en-CA" sz="1600" b="1" dirty="0" err="1">
                <a:solidFill>
                  <a:prstClr val="black"/>
                </a:solidFill>
                <a:latin typeface="Arial" charset="0"/>
              </a:rPr>
              <a:t>Catecholamines</a:t>
            </a:r>
            <a:endParaRPr lang="en-CA" sz="1600" b="1" dirty="0">
              <a:solidFill>
                <a:prstClr val="black"/>
              </a:solidFill>
              <a:latin typeface="Arial" charset="0"/>
            </a:endParaRPr>
          </a:p>
          <a:p>
            <a:pPr algn="ctr" eaLnBrk="1" hangingPunct="1">
              <a:lnSpc>
                <a:spcPct val="90000"/>
              </a:lnSpc>
              <a:spcBef>
                <a:spcPct val="50000"/>
              </a:spcBef>
              <a:buClr>
                <a:srgbClr val="FF0000"/>
              </a:buClr>
              <a:defRPr/>
            </a:pPr>
            <a:r>
              <a:rPr lang="en-CA" sz="1600" b="1" dirty="0">
                <a:solidFill>
                  <a:prstClr val="black"/>
                </a:solidFill>
                <a:latin typeface="Arial" charset="0"/>
              </a:rPr>
              <a:t>Glucocorticoids</a:t>
            </a:r>
            <a:endParaRPr lang="en-US" sz="1600" b="1" dirty="0">
              <a:solidFill>
                <a:prstClr val="black"/>
              </a:solidFill>
              <a:latin typeface="Arial" charset="0"/>
            </a:endParaRPr>
          </a:p>
        </p:txBody>
      </p:sp>
      <p:sp>
        <p:nvSpPr>
          <p:cNvPr id="62478" name="TextBox 3"/>
          <p:cNvSpPr txBox="1">
            <a:spLocks noChangeArrowheads="1"/>
          </p:cNvSpPr>
          <p:nvPr/>
        </p:nvSpPr>
        <p:spPr bwMode="auto">
          <a:xfrm>
            <a:off x="4705350" y="6378574"/>
            <a:ext cx="2819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Clr>
                <a:srgbClr val="FF0000"/>
              </a:buClr>
              <a:buFontTx/>
              <a:buNone/>
            </a:pPr>
            <a:r>
              <a:rPr lang="en-CA" altLang="en-US" sz="1200" b="1">
                <a:solidFill>
                  <a:srgbClr val="000000"/>
                </a:solidFill>
              </a:rPr>
              <a:t>Lazarus and Folkman (1984), Stress, Appraisal, and Coping, Springer, NY</a:t>
            </a:r>
            <a:endParaRPr lang="en-US" altLang="en-US" sz="1200" b="1">
              <a:solidFill>
                <a:srgbClr val="000000"/>
              </a:solidFill>
            </a:endParaRPr>
          </a:p>
        </p:txBody>
      </p:sp>
      <p:sp>
        <p:nvSpPr>
          <p:cNvPr id="62479" name="TextBox 16"/>
          <p:cNvSpPr txBox="1">
            <a:spLocks noChangeArrowheads="1"/>
          </p:cNvSpPr>
          <p:nvPr/>
        </p:nvSpPr>
        <p:spPr bwMode="auto">
          <a:xfrm>
            <a:off x="8382000" y="228601"/>
            <a:ext cx="20193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Clr>
                <a:srgbClr val="FF0000"/>
              </a:buClr>
              <a:buFontTx/>
              <a:buNone/>
            </a:pPr>
            <a:r>
              <a:rPr lang="en-CA" altLang="en-US" sz="1200" b="1">
                <a:solidFill>
                  <a:srgbClr val="000000"/>
                </a:solidFill>
              </a:rPr>
              <a:t>Anderson et al., 2002</a:t>
            </a:r>
            <a:endParaRPr lang="en-US" altLang="en-US" sz="1200" b="1">
              <a:solidFill>
                <a:srgbClr val="000000"/>
              </a:solidFill>
            </a:endParaRPr>
          </a:p>
        </p:txBody>
      </p:sp>
      <p:sp>
        <p:nvSpPr>
          <p:cNvPr id="2" name="Oval 1"/>
          <p:cNvSpPr/>
          <p:nvPr/>
        </p:nvSpPr>
        <p:spPr>
          <a:xfrm>
            <a:off x="1905000" y="1998664"/>
            <a:ext cx="2438400" cy="1335087"/>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lnSpc>
                <a:spcPct val="90000"/>
              </a:lnSpc>
              <a:spcBef>
                <a:spcPct val="50000"/>
              </a:spcBef>
              <a:buClr>
                <a:srgbClr val="FF0000"/>
              </a:buClr>
              <a:defRPr/>
            </a:pPr>
            <a:endParaRPr lang="en-US" sz="1200" b="1">
              <a:solidFill>
                <a:prstClr val="white"/>
              </a:solidFill>
            </a:endParaRPr>
          </a:p>
        </p:txBody>
      </p:sp>
      <p:sp>
        <p:nvSpPr>
          <p:cNvPr id="18" name="Oval 17"/>
          <p:cNvSpPr/>
          <p:nvPr/>
        </p:nvSpPr>
        <p:spPr>
          <a:xfrm>
            <a:off x="7162800" y="3276600"/>
            <a:ext cx="2438400" cy="1335088"/>
          </a:xfrm>
          <a:prstGeom prst="ellipse">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lnSpc>
                <a:spcPct val="90000"/>
              </a:lnSpc>
              <a:spcBef>
                <a:spcPct val="50000"/>
              </a:spcBef>
              <a:buClr>
                <a:srgbClr val="FF0000"/>
              </a:buClr>
              <a:defRPr/>
            </a:pPr>
            <a:endParaRPr lang="en-US" sz="1200" b="1">
              <a:solidFill>
                <a:prstClr val="white"/>
              </a:solidFill>
            </a:endParaRPr>
          </a:p>
        </p:txBody>
      </p:sp>
      <p:sp>
        <p:nvSpPr>
          <p:cNvPr id="5" name="TextBox 4"/>
          <p:cNvSpPr txBox="1">
            <a:spLocks noChangeArrowheads="1"/>
          </p:cNvSpPr>
          <p:nvPr/>
        </p:nvSpPr>
        <p:spPr bwMode="auto">
          <a:xfrm>
            <a:off x="1747838" y="1770063"/>
            <a:ext cx="11477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Clr>
                <a:srgbClr val="FF0000"/>
              </a:buClr>
              <a:buFontTx/>
              <a:buNone/>
            </a:pPr>
            <a:r>
              <a:rPr lang="en-CA" altLang="en-US" sz="1200" b="1">
                <a:solidFill>
                  <a:srgbClr val="000000"/>
                </a:solidFill>
              </a:rPr>
              <a:t>Hiring</a:t>
            </a:r>
            <a:endParaRPr lang="en-US" altLang="en-US" sz="1200" b="1">
              <a:solidFill>
                <a:srgbClr val="000000"/>
              </a:solidFill>
            </a:endParaRPr>
          </a:p>
        </p:txBody>
      </p:sp>
      <p:sp>
        <p:nvSpPr>
          <p:cNvPr id="20" name="TextBox 19"/>
          <p:cNvSpPr txBox="1">
            <a:spLocks noChangeArrowheads="1"/>
          </p:cNvSpPr>
          <p:nvPr/>
        </p:nvSpPr>
        <p:spPr bwMode="auto">
          <a:xfrm>
            <a:off x="1900238" y="4770438"/>
            <a:ext cx="11477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Clr>
                <a:srgbClr val="FF0000"/>
              </a:buClr>
              <a:buFontTx/>
              <a:buNone/>
            </a:pPr>
            <a:r>
              <a:rPr lang="en-CA" altLang="en-US" sz="1200" b="1">
                <a:solidFill>
                  <a:srgbClr val="000000"/>
                </a:solidFill>
              </a:rPr>
              <a:t>Training</a:t>
            </a:r>
            <a:endParaRPr lang="en-US" altLang="en-US" sz="1200" b="1">
              <a:solidFill>
                <a:srgbClr val="000000"/>
              </a:solidFill>
            </a:endParaRPr>
          </a:p>
        </p:txBody>
      </p:sp>
      <p:sp>
        <p:nvSpPr>
          <p:cNvPr id="21" name="TextBox 20"/>
          <p:cNvSpPr txBox="1">
            <a:spLocks noChangeArrowheads="1"/>
          </p:cNvSpPr>
          <p:nvPr/>
        </p:nvSpPr>
        <p:spPr bwMode="auto">
          <a:xfrm>
            <a:off x="9672638" y="1900238"/>
            <a:ext cx="11477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Clr>
                <a:srgbClr val="FF0000"/>
              </a:buClr>
              <a:buFontTx/>
              <a:buNone/>
            </a:pPr>
            <a:r>
              <a:rPr lang="en-CA" altLang="en-US" sz="1200" b="1">
                <a:solidFill>
                  <a:srgbClr val="000000"/>
                </a:solidFill>
              </a:rPr>
              <a:t>Training</a:t>
            </a:r>
            <a:endParaRPr lang="en-US" altLang="en-US" sz="1200" b="1">
              <a:solidFill>
                <a:srgbClr val="000000"/>
              </a:solidFill>
            </a:endParaRPr>
          </a:p>
        </p:txBody>
      </p:sp>
      <p:sp>
        <p:nvSpPr>
          <p:cNvPr id="22" name="TextBox 21"/>
          <p:cNvSpPr txBox="1">
            <a:spLocks noChangeArrowheads="1"/>
          </p:cNvSpPr>
          <p:nvPr/>
        </p:nvSpPr>
        <p:spPr bwMode="auto">
          <a:xfrm>
            <a:off x="9504363" y="4603750"/>
            <a:ext cx="114776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Clr>
                <a:srgbClr val="FF0000"/>
              </a:buClr>
              <a:buFontTx/>
              <a:buNone/>
            </a:pPr>
            <a:r>
              <a:rPr lang="en-CA" altLang="en-US" sz="1200" b="1">
                <a:solidFill>
                  <a:srgbClr val="000000"/>
                </a:solidFill>
              </a:rPr>
              <a:t>Pre/Post Employment</a:t>
            </a:r>
            <a:endParaRPr lang="en-US" altLang="en-US" sz="1200" b="1">
              <a:solidFill>
                <a:srgbClr val="000000"/>
              </a:solidFill>
            </a:endParaRPr>
          </a:p>
        </p:txBody>
      </p:sp>
    </p:spTree>
    <p:extLst>
      <p:ext uri="{BB962C8B-B14F-4D97-AF65-F5344CB8AC3E}">
        <p14:creationId xmlns:p14="http://schemas.microsoft.com/office/powerpoint/2010/main" val="1144745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5"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4991472" y="980728"/>
            <a:ext cx="2362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9pPr>
          </a:lstStyle>
          <a:p>
            <a:pPr eaLnBrk="1" hangingPunct="1"/>
            <a:r>
              <a:rPr lang="en-US" altLang="en-US" sz="4000" dirty="0"/>
              <a:t>Stressor</a:t>
            </a:r>
          </a:p>
        </p:txBody>
      </p:sp>
      <p:sp>
        <p:nvSpPr>
          <p:cNvPr id="12291" name="Text Box 4"/>
          <p:cNvSpPr txBox="1">
            <a:spLocks noChangeArrowheads="1"/>
          </p:cNvSpPr>
          <p:nvPr/>
        </p:nvSpPr>
        <p:spPr bwMode="auto">
          <a:xfrm>
            <a:off x="4839072" y="4474097"/>
            <a:ext cx="2667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9pPr>
          </a:lstStyle>
          <a:p>
            <a:pPr algn="ctr" eaLnBrk="1" hangingPunct="1"/>
            <a:r>
              <a:rPr lang="en-US" altLang="en-US" sz="4000" dirty="0"/>
              <a:t>Stress Reactivity</a:t>
            </a:r>
          </a:p>
        </p:txBody>
      </p:sp>
      <p:sp>
        <p:nvSpPr>
          <p:cNvPr id="12292" name="AutoShape 5"/>
          <p:cNvSpPr>
            <a:spLocks noChangeArrowheads="1"/>
          </p:cNvSpPr>
          <p:nvPr/>
        </p:nvSpPr>
        <p:spPr bwMode="auto">
          <a:xfrm>
            <a:off x="5753472" y="1895128"/>
            <a:ext cx="762000" cy="2514600"/>
          </a:xfrm>
          <a:prstGeom prst="downArrow">
            <a:avLst>
              <a:gd name="adj1" fmla="val 50000"/>
              <a:gd name="adj2" fmla="val 82500"/>
            </a:avLst>
          </a:prstGeom>
          <a:solidFill>
            <a:schemeClr val="accent1"/>
          </a:solidFill>
          <a:ln w="9525">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9pPr>
          </a:lstStyle>
          <a:p>
            <a:pPr eaLnBrk="1" hangingPunct="1"/>
            <a:endParaRPr lang="en-CA" altLang="en-US"/>
          </a:p>
        </p:txBody>
      </p:sp>
      <p:sp>
        <p:nvSpPr>
          <p:cNvPr id="12293" name="AutoShape 6"/>
          <p:cNvSpPr>
            <a:spLocks noChangeArrowheads="1"/>
          </p:cNvSpPr>
          <p:nvPr/>
        </p:nvSpPr>
        <p:spPr bwMode="auto">
          <a:xfrm>
            <a:off x="4610472" y="2199928"/>
            <a:ext cx="1219200" cy="152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wrap="none" anchor="ctr"/>
          <a:lstStyle/>
          <a:p>
            <a:endParaRPr lang="en-US"/>
          </a:p>
        </p:txBody>
      </p:sp>
      <p:sp>
        <p:nvSpPr>
          <p:cNvPr id="12295" name="AutoShape 8"/>
          <p:cNvSpPr>
            <a:spLocks noChangeArrowheads="1"/>
          </p:cNvSpPr>
          <p:nvPr/>
        </p:nvSpPr>
        <p:spPr bwMode="auto">
          <a:xfrm rot="10800000">
            <a:off x="6363072" y="2199928"/>
            <a:ext cx="1219200" cy="152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wrap="none" anchor="ctr"/>
          <a:lstStyle/>
          <a:p>
            <a:endParaRPr lang="en-US"/>
          </a:p>
        </p:txBody>
      </p:sp>
      <p:sp>
        <p:nvSpPr>
          <p:cNvPr id="12297" name="Text Box 10"/>
          <p:cNvSpPr txBox="1">
            <a:spLocks noChangeArrowheads="1"/>
          </p:cNvSpPr>
          <p:nvPr/>
        </p:nvSpPr>
        <p:spPr bwMode="auto">
          <a:xfrm>
            <a:off x="7562800" y="1844825"/>
            <a:ext cx="266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9pPr>
          </a:lstStyle>
          <a:p>
            <a:pPr eaLnBrk="1" hangingPunct="1"/>
            <a:r>
              <a:rPr lang="en-US" altLang="en-US" sz="2800" dirty="0"/>
              <a:t>Biological Determinants</a:t>
            </a:r>
          </a:p>
        </p:txBody>
      </p:sp>
      <p:sp>
        <p:nvSpPr>
          <p:cNvPr id="12299" name="Text Box 12"/>
          <p:cNvSpPr txBox="1">
            <a:spLocks noChangeArrowheads="1"/>
          </p:cNvSpPr>
          <p:nvPr/>
        </p:nvSpPr>
        <p:spPr bwMode="auto">
          <a:xfrm>
            <a:off x="1847528" y="1829436"/>
            <a:ext cx="27731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9pPr>
          </a:lstStyle>
          <a:p>
            <a:pPr eaLnBrk="1" hangingPunct="1"/>
            <a:r>
              <a:rPr lang="en-US" altLang="en-US" sz="3000" dirty="0"/>
              <a:t>Psycho-social Determinants</a:t>
            </a:r>
          </a:p>
        </p:txBody>
      </p:sp>
      <p:sp>
        <p:nvSpPr>
          <p:cNvPr id="12303" name="TextBox 16"/>
          <p:cNvSpPr txBox="1">
            <a:spLocks noChangeArrowheads="1"/>
          </p:cNvSpPr>
          <p:nvPr/>
        </p:nvSpPr>
        <p:spPr bwMode="auto">
          <a:xfrm>
            <a:off x="8382000" y="289918"/>
            <a:ext cx="2019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lr>
                <a:srgbClr val="FF0000"/>
              </a:buClr>
              <a:defRPr sz="1200" b="1">
                <a:solidFill>
                  <a:schemeClr val="tx1"/>
                </a:solidFill>
                <a:latin typeface="Arial" panose="020B0604020202020204" pitchFamily="34" charset="0"/>
              </a:defRPr>
            </a:lvl9pPr>
          </a:lstStyle>
          <a:p>
            <a:pPr eaLnBrk="1" hangingPunct="1"/>
            <a:r>
              <a:rPr lang="en-CA" altLang="en-US" dirty="0"/>
              <a:t>Anderson et al., 2002</a:t>
            </a:r>
            <a:endParaRPr lang="en-US" altLang="en-US" dirty="0"/>
          </a:p>
        </p:txBody>
      </p:sp>
      <p:sp>
        <p:nvSpPr>
          <p:cNvPr id="16" name="TextBox 15"/>
          <p:cNvSpPr txBox="1"/>
          <p:nvPr/>
        </p:nvSpPr>
        <p:spPr>
          <a:xfrm>
            <a:off x="7676877" y="3152429"/>
            <a:ext cx="2133600" cy="830997"/>
          </a:xfrm>
          <a:prstGeom prst="rect">
            <a:avLst/>
          </a:prstGeom>
          <a:solidFill>
            <a:schemeClr val="bg1">
              <a:lumMod val="95000"/>
            </a:schemeClr>
          </a:solidFill>
          <a:ln>
            <a:solidFill>
              <a:srgbClr val="0033CC"/>
            </a:solidFill>
          </a:ln>
        </p:spPr>
        <p:txBody>
          <a:bodyPr>
            <a:spAutoFit/>
          </a:bodyPr>
          <a:lstStyle/>
          <a:p>
            <a:pPr algn="ctr">
              <a:defRPr/>
            </a:pPr>
            <a:r>
              <a:rPr lang="en-CA" sz="1600" dirty="0">
                <a:latin typeface="Arial" charset="0"/>
              </a:rPr>
              <a:t>Sympathetic NS</a:t>
            </a:r>
          </a:p>
          <a:p>
            <a:pPr algn="ctr">
              <a:defRPr/>
            </a:pPr>
            <a:r>
              <a:rPr lang="en-CA" sz="1600" dirty="0" err="1">
                <a:latin typeface="Arial" charset="0"/>
              </a:rPr>
              <a:t>Catecholamines</a:t>
            </a:r>
            <a:endParaRPr lang="en-CA" sz="1600" dirty="0">
              <a:latin typeface="Arial" charset="0"/>
            </a:endParaRPr>
          </a:p>
          <a:p>
            <a:pPr algn="ctr">
              <a:defRPr/>
            </a:pPr>
            <a:r>
              <a:rPr lang="en-CA" sz="1600" dirty="0">
                <a:latin typeface="Arial" charset="0"/>
              </a:rPr>
              <a:t>Glucocorticoids</a:t>
            </a:r>
            <a:endParaRPr lang="en-US" sz="1600" dirty="0">
              <a:latin typeface="Arial" charset="0"/>
            </a:endParaRPr>
          </a:p>
        </p:txBody>
      </p:sp>
      <p:sp>
        <p:nvSpPr>
          <p:cNvPr id="20" name="TextBox 19"/>
          <p:cNvSpPr txBox="1"/>
          <p:nvPr/>
        </p:nvSpPr>
        <p:spPr>
          <a:xfrm>
            <a:off x="2431578" y="3152428"/>
            <a:ext cx="2133600" cy="1077218"/>
          </a:xfrm>
          <a:prstGeom prst="rect">
            <a:avLst/>
          </a:prstGeom>
          <a:solidFill>
            <a:schemeClr val="bg1">
              <a:lumMod val="95000"/>
            </a:schemeClr>
          </a:solidFill>
          <a:ln>
            <a:solidFill>
              <a:srgbClr val="0033CC"/>
            </a:solidFill>
          </a:ln>
        </p:spPr>
        <p:txBody>
          <a:bodyPr>
            <a:spAutoFit/>
          </a:bodyPr>
          <a:lstStyle/>
          <a:p>
            <a:pPr algn="ctr">
              <a:defRPr/>
            </a:pPr>
            <a:r>
              <a:rPr lang="en-CA" sz="1600" dirty="0">
                <a:latin typeface="Arial" charset="0"/>
              </a:rPr>
              <a:t>Personal Attributes</a:t>
            </a:r>
          </a:p>
          <a:p>
            <a:pPr algn="ctr">
              <a:defRPr/>
            </a:pPr>
            <a:r>
              <a:rPr lang="en-CA" sz="1600" dirty="0">
                <a:latin typeface="Arial" charset="0"/>
              </a:rPr>
              <a:t>Cognitive Appraisal</a:t>
            </a:r>
          </a:p>
          <a:p>
            <a:pPr algn="ctr">
              <a:defRPr/>
            </a:pPr>
            <a:r>
              <a:rPr lang="en-CA" sz="1600" dirty="0">
                <a:latin typeface="Arial" charset="0"/>
              </a:rPr>
              <a:t>Coping Strategy</a:t>
            </a:r>
          </a:p>
          <a:p>
            <a:pPr algn="ctr">
              <a:defRPr/>
            </a:pPr>
            <a:r>
              <a:rPr lang="en-CA" sz="1600" dirty="0">
                <a:latin typeface="Arial" charset="0"/>
              </a:rPr>
              <a:t>Social Support</a:t>
            </a:r>
            <a:endParaRPr lang="en-US" sz="1600" dirty="0">
              <a:latin typeface="Arial" charset="0"/>
            </a:endParaRPr>
          </a:p>
        </p:txBody>
      </p:sp>
      <p:pic>
        <p:nvPicPr>
          <p:cNvPr id="21"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376" y="6360584"/>
            <a:ext cx="858116" cy="497417"/>
          </a:xfrm>
          <a:prstGeom prst="rect">
            <a:avLst/>
          </a:prstGeom>
        </p:spPr>
      </p:pic>
    </p:spTree>
    <p:extLst>
      <p:ext uri="{BB962C8B-B14F-4D97-AF65-F5344CB8AC3E}">
        <p14:creationId xmlns:p14="http://schemas.microsoft.com/office/powerpoint/2010/main" val="369429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has an impact!</a:t>
            </a:r>
            <a:endParaRPr lang="en-CA" dirty="0"/>
          </a:p>
        </p:txBody>
      </p:sp>
      <p:sp>
        <p:nvSpPr>
          <p:cNvPr id="3" name="Content Placeholder 2"/>
          <p:cNvSpPr>
            <a:spLocks noGrp="1"/>
          </p:cNvSpPr>
          <p:nvPr>
            <p:ph idx="1"/>
          </p:nvPr>
        </p:nvSpPr>
        <p:spPr/>
        <p:txBody>
          <a:bodyPr>
            <a:normAutofit fontScale="92500" lnSpcReduction="10000"/>
          </a:bodyPr>
          <a:lstStyle/>
          <a:p>
            <a:r>
              <a:rPr lang="en-US" sz="3200" dirty="0"/>
              <a:t>On motor behavior (efficiency, recruitment, metabolism, </a:t>
            </a:r>
            <a:r>
              <a:rPr lang="en-US" sz="3200" dirty="0" err="1"/>
              <a:t>etc</a:t>
            </a:r>
            <a:r>
              <a:rPr lang="en-US" sz="3200" dirty="0"/>
              <a:t>)</a:t>
            </a:r>
          </a:p>
          <a:p>
            <a:pPr lvl="1"/>
            <a:r>
              <a:rPr lang="en-US" sz="3000" dirty="0"/>
              <a:t>Stress can impact both fine and gross movements, and balance</a:t>
            </a:r>
            <a:endParaRPr lang="en-US" sz="2800" dirty="0"/>
          </a:p>
          <a:p>
            <a:r>
              <a:rPr lang="en-US" sz="3200" dirty="0"/>
              <a:t>On memory and learning</a:t>
            </a:r>
          </a:p>
          <a:p>
            <a:pPr marL="749808" lvl="1" indent="-457200">
              <a:buFont typeface="Arial" panose="020B0604020202020204" pitchFamily="34" charset="0"/>
              <a:buChar char="•"/>
            </a:pPr>
            <a:r>
              <a:rPr lang="en-US" sz="3000" dirty="0"/>
              <a:t>The greatest negative impact will occur on those that perceive the task as a challenge or threat</a:t>
            </a:r>
          </a:p>
          <a:p>
            <a:pPr marL="749808" lvl="1" indent="-457200">
              <a:buFont typeface="Arial" panose="020B0604020202020204" pitchFamily="34" charset="0"/>
              <a:buChar char="•"/>
            </a:pPr>
            <a:r>
              <a:rPr lang="en-US" sz="3000" dirty="0"/>
              <a:t>Repeated exposure may reduce the threat or challenge appraisal and improve performance (</a:t>
            </a:r>
            <a:r>
              <a:rPr lang="en-US" sz="3000" b="1" dirty="0"/>
              <a:t>habituate the response</a:t>
            </a:r>
            <a:r>
              <a:rPr lang="en-US" sz="3000" dirty="0"/>
              <a:t>)</a:t>
            </a:r>
            <a:endParaRPr lang="en-US" sz="3200" dirty="0"/>
          </a:p>
          <a:p>
            <a:r>
              <a:rPr lang="en-US" sz="3200" dirty="0"/>
              <a:t>Understanding these are important to how we train individuals in high stress occupations</a:t>
            </a:r>
          </a:p>
          <a:p>
            <a:r>
              <a:rPr lang="en-US" sz="3200" dirty="0"/>
              <a:t>Important in understanding why two people can have different “truths”</a:t>
            </a:r>
            <a:endParaRPr lang="en-CA" sz="3200" dirty="0"/>
          </a:p>
        </p:txBody>
      </p:sp>
    </p:spTree>
    <p:extLst>
      <p:ext uri="{BB962C8B-B14F-4D97-AF65-F5344CB8AC3E}">
        <p14:creationId xmlns:p14="http://schemas.microsoft.com/office/powerpoint/2010/main" val="656612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47604"/>
          <a:stretch/>
        </p:blipFill>
        <p:spPr>
          <a:xfrm>
            <a:off x="3143673" y="2276872"/>
            <a:ext cx="5544617" cy="3595088"/>
          </a:xfrm>
          <a:prstGeom prst="rect">
            <a:avLst/>
          </a:prstGeom>
        </p:spPr>
      </p:pic>
      <p:sp>
        <p:nvSpPr>
          <p:cNvPr id="5" name="TextBox 4"/>
          <p:cNvSpPr txBox="1"/>
          <p:nvPr/>
        </p:nvSpPr>
        <p:spPr>
          <a:xfrm>
            <a:off x="3791744" y="1196753"/>
            <a:ext cx="5040560" cy="830997"/>
          </a:xfrm>
          <a:prstGeom prst="rect">
            <a:avLst/>
          </a:prstGeom>
          <a:noFill/>
        </p:spPr>
        <p:txBody>
          <a:bodyPr wrap="square" rtlCol="0">
            <a:spAutoFit/>
          </a:bodyPr>
          <a:lstStyle/>
          <a:p>
            <a:r>
              <a:rPr lang="en-US" sz="2400" dirty="0">
                <a:solidFill>
                  <a:srgbClr val="292945"/>
                </a:solidFill>
                <a:latin typeface="Calibri" panose="020F0502020204030204" pitchFamily="34" charset="0"/>
                <a:cs typeface="AngsanaUPC" panose="02020603050405020304" pitchFamily="18" charset="-34"/>
              </a:rPr>
              <a:t>Novice                       Elite</a:t>
            </a:r>
          </a:p>
          <a:p>
            <a:r>
              <a:rPr lang="en-US" sz="2400" dirty="0">
                <a:solidFill>
                  <a:srgbClr val="292945"/>
                </a:solidFill>
                <a:latin typeface="Calibri" panose="020F0502020204030204" pitchFamily="34" charset="0"/>
                <a:cs typeface="AngsanaUPC" panose="02020603050405020304" pitchFamily="18" charset="-34"/>
              </a:rPr>
              <a:t>Un-Trained               Trained</a:t>
            </a:r>
          </a:p>
        </p:txBody>
      </p:sp>
    </p:spTree>
    <p:extLst>
      <p:ext uri="{BB962C8B-B14F-4D97-AF65-F5344CB8AC3E}">
        <p14:creationId xmlns:p14="http://schemas.microsoft.com/office/powerpoint/2010/main" val="4121313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32656"/>
            <a:ext cx="8435280" cy="1066800"/>
          </a:xfrm>
        </p:spPr>
        <p:txBody>
          <a:bodyPr>
            <a:normAutofit fontScale="90000"/>
          </a:bodyPr>
          <a:lstStyle/>
          <a:p>
            <a:r>
              <a:rPr lang="en-US" dirty="0"/>
              <a:t>Taxonomy of multiple memory systems</a:t>
            </a:r>
            <a:endParaRPr lang="en-CA" dirty="0"/>
          </a:p>
        </p:txBody>
      </p:sp>
      <p:pic>
        <p:nvPicPr>
          <p:cNvPr id="4" name="Content Placeholder 3"/>
          <p:cNvPicPr>
            <a:picLocks noGrp="1" noChangeAspect="1"/>
          </p:cNvPicPr>
          <p:nvPr>
            <p:ph idx="1"/>
          </p:nvPr>
        </p:nvPicPr>
        <p:blipFill>
          <a:blip r:embed="rId3"/>
          <a:stretch>
            <a:fillRect/>
          </a:stretch>
        </p:blipFill>
        <p:spPr>
          <a:xfrm>
            <a:off x="2037253" y="1628800"/>
            <a:ext cx="8118704" cy="4320480"/>
          </a:xfrm>
          <a:prstGeom prst="rect">
            <a:avLst/>
          </a:prstGeom>
        </p:spPr>
      </p:pic>
      <p:cxnSp>
        <p:nvCxnSpPr>
          <p:cNvPr id="6" name="Straight Arrow Connector 5"/>
          <p:cNvCxnSpPr/>
          <p:nvPr/>
        </p:nvCxnSpPr>
        <p:spPr>
          <a:xfrm flipV="1">
            <a:off x="2037252" y="3933056"/>
            <a:ext cx="274320" cy="936104"/>
          </a:xfrm>
          <a:prstGeom prst="straightConnector1">
            <a:avLst/>
          </a:prstGeom>
          <a:ln w="63500">
            <a:tailEnd type="triangle"/>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2037252" y="1412777"/>
            <a:ext cx="1322444" cy="1200329"/>
          </a:xfrm>
          <a:prstGeom prst="rect">
            <a:avLst/>
          </a:prstGeom>
          <a:noFill/>
        </p:spPr>
        <p:txBody>
          <a:bodyPr wrap="square" rtlCol="0">
            <a:spAutoFit/>
          </a:bodyPr>
          <a:lstStyle/>
          <a:p>
            <a:r>
              <a:rPr lang="en-US" dirty="0">
                <a:solidFill>
                  <a:srgbClr val="FF0000"/>
                </a:solidFill>
              </a:rPr>
              <a:t>Conscious</a:t>
            </a:r>
          </a:p>
          <a:p>
            <a:endParaRPr lang="en-US" dirty="0">
              <a:solidFill>
                <a:srgbClr val="FF0000"/>
              </a:solidFill>
            </a:endParaRPr>
          </a:p>
          <a:p>
            <a:r>
              <a:rPr lang="en-US" dirty="0">
                <a:solidFill>
                  <a:srgbClr val="FF0000"/>
                </a:solidFill>
              </a:rPr>
              <a:t>Cognitive Memory</a:t>
            </a:r>
            <a:endParaRPr lang="en-CA" dirty="0">
              <a:solidFill>
                <a:srgbClr val="FF0000"/>
              </a:solidFill>
            </a:endParaRPr>
          </a:p>
        </p:txBody>
      </p:sp>
      <p:sp>
        <p:nvSpPr>
          <p:cNvPr id="9" name="TextBox 8"/>
          <p:cNvSpPr txBox="1"/>
          <p:nvPr/>
        </p:nvSpPr>
        <p:spPr>
          <a:xfrm>
            <a:off x="7320136" y="1412777"/>
            <a:ext cx="1656184" cy="1200329"/>
          </a:xfrm>
          <a:prstGeom prst="rect">
            <a:avLst/>
          </a:prstGeom>
          <a:noFill/>
        </p:spPr>
        <p:txBody>
          <a:bodyPr wrap="square" rtlCol="0">
            <a:spAutoFit/>
          </a:bodyPr>
          <a:lstStyle/>
          <a:p>
            <a:r>
              <a:rPr lang="en-US" dirty="0">
                <a:solidFill>
                  <a:srgbClr val="FF0000"/>
                </a:solidFill>
              </a:rPr>
              <a:t>Un-Conscious</a:t>
            </a:r>
          </a:p>
          <a:p>
            <a:endParaRPr lang="en-US" dirty="0">
              <a:solidFill>
                <a:srgbClr val="FF0000"/>
              </a:solidFill>
            </a:endParaRPr>
          </a:p>
          <a:p>
            <a:r>
              <a:rPr lang="en-US" dirty="0">
                <a:solidFill>
                  <a:srgbClr val="FF0000"/>
                </a:solidFill>
              </a:rPr>
              <a:t>Habit Memory</a:t>
            </a:r>
            <a:endParaRPr lang="en-CA" dirty="0">
              <a:solidFill>
                <a:srgbClr val="FF0000"/>
              </a:solidFill>
            </a:endParaRPr>
          </a:p>
        </p:txBody>
      </p:sp>
    </p:spTree>
    <p:extLst>
      <p:ext uri="{BB962C8B-B14F-4D97-AF65-F5344CB8AC3E}">
        <p14:creationId xmlns:p14="http://schemas.microsoft.com/office/powerpoint/2010/main" val="325676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188640"/>
            <a:ext cx="8579296" cy="1066800"/>
          </a:xfrm>
        </p:spPr>
        <p:txBody>
          <a:bodyPr>
            <a:noAutofit/>
          </a:bodyPr>
          <a:lstStyle/>
          <a:p>
            <a:r>
              <a:rPr lang="en-US" sz="3600" dirty="0"/>
              <a:t>Stress affects cognitive memory performance dependent on the timing of the stressor</a:t>
            </a:r>
            <a:endParaRPr lang="en-CA" sz="3600" dirty="0"/>
          </a:p>
        </p:txBody>
      </p:sp>
      <p:pic>
        <p:nvPicPr>
          <p:cNvPr id="4" name="Content Placeholder 3"/>
          <p:cNvPicPr>
            <a:picLocks noGrp="1" noChangeAspect="1"/>
          </p:cNvPicPr>
          <p:nvPr>
            <p:ph idx="1"/>
          </p:nvPr>
        </p:nvPicPr>
        <p:blipFill>
          <a:blip r:embed="rId2"/>
          <a:stretch>
            <a:fillRect/>
          </a:stretch>
        </p:blipFill>
        <p:spPr>
          <a:xfrm>
            <a:off x="1703513" y="1412777"/>
            <a:ext cx="8026569" cy="4824537"/>
          </a:xfrm>
          <a:prstGeom prst="rect">
            <a:avLst/>
          </a:prstGeom>
        </p:spPr>
      </p:pic>
      <p:sp>
        <p:nvSpPr>
          <p:cNvPr id="5" name="TextBox 4"/>
          <p:cNvSpPr txBox="1"/>
          <p:nvPr/>
        </p:nvSpPr>
        <p:spPr>
          <a:xfrm>
            <a:off x="732842" y="1412777"/>
            <a:ext cx="3096344" cy="1754326"/>
          </a:xfrm>
          <a:prstGeom prst="rect">
            <a:avLst/>
          </a:prstGeom>
          <a:noFill/>
        </p:spPr>
        <p:txBody>
          <a:bodyPr wrap="square" rtlCol="0">
            <a:spAutoFit/>
          </a:bodyPr>
          <a:lstStyle/>
          <a:p>
            <a:r>
              <a:rPr lang="en-CA" dirty="0"/>
              <a:t>Hippocampus dependent</a:t>
            </a:r>
          </a:p>
          <a:p>
            <a:r>
              <a:rPr lang="en-CA" dirty="0"/>
              <a:t>memory processing, showing time-dependent</a:t>
            </a:r>
          </a:p>
          <a:p>
            <a:r>
              <a:rPr lang="en-US" dirty="0"/>
              <a:t>effects of the stressor on encoding, consolidation, and</a:t>
            </a:r>
          </a:p>
          <a:p>
            <a:r>
              <a:rPr lang="en-CA" dirty="0"/>
              <a:t>retrieval</a:t>
            </a:r>
          </a:p>
        </p:txBody>
      </p:sp>
      <p:sp>
        <p:nvSpPr>
          <p:cNvPr id="3" name="TextBox 2"/>
          <p:cNvSpPr txBox="1"/>
          <p:nvPr/>
        </p:nvSpPr>
        <p:spPr>
          <a:xfrm>
            <a:off x="9480376" y="2278614"/>
            <a:ext cx="936104" cy="646331"/>
          </a:xfrm>
          <a:prstGeom prst="rect">
            <a:avLst/>
          </a:prstGeom>
          <a:noFill/>
        </p:spPr>
        <p:txBody>
          <a:bodyPr wrap="square" rtlCol="0">
            <a:spAutoFit/>
          </a:bodyPr>
          <a:lstStyle/>
          <a:p>
            <a:r>
              <a:rPr lang="en-US" dirty="0"/>
              <a:t>Stress before</a:t>
            </a:r>
            <a:endParaRPr lang="en-CA" dirty="0"/>
          </a:p>
        </p:txBody>
      </p:sp>
      <p:sp>
        <p:nvSpPr>
          <p:cNvPr id="6" name="TextBox 5"/>
          <p:cNvSpPr txBox="1"/>
          <p:nvPr/>
        </p:nvSpPr>
        <p:spPr>
          <a:xfrm>
            <a:off x="9480376" y="3092151"/>
            <a:ext cx="936104" cy="646331"/>
          </a:xfrm>
          <a:prstGeom prst="rect">
            <a:avLst/>
          </a:prstGeom>
          <a:noFill/>
        </p:spPr>
        <p:txBody>
          <a:bodyPr wrap="square" rtlCol="0">
            <a:spAutoFit/>
          </a:bodyPr>
          <a:lstStyle/>
          <a:p>
            <a:r>
              <a:rPr lang="en-US" dirty="0"/>
              <a:t>Stress during</a:t>
            </a:r>
            <a:endParaRPr lang="en-CA" dirty="0"/>
          </a:p>
        </p:txBody>
      </p:sp>
      <p:sp>
        <p:nvSpPr>
          <p:cNvPr id="7" name="TextBox 6"/>
          <p:cNvSpPr txBox="1"/>
          <p:nvPr/>
        </p:nvSpPr>
        <p:spPr>
          <a:xfrm>
            <a:off x="9480376" y="3905688"/>
            <a:ext cx="936104" cy="646331"/>
          </a:xfrm>
          <a:prstGeom prst="rect">
            <a:avLst/>
          </a:prstGeom>
          <a:noFill/>
        </p:spPr>
        <p:txBody>
          <a:bodyPr wrap="square" rtlCol="0">
            <a:spAutoFit/>
          </a:bodyPr>
          <a:lstStyle/>
          <a:p>
            <a:r>
              <a:rPr lang="en-US" dirty="0"/>
              <a:t>Stress during</a:t>
            </a:r>
            <a:endParaRPr lang="en-CA" dirty="0"/>
          </a:p>
        </p:txBody>
      </p:sp>
      <p:sp>
        <p:nvSpPr>
          <p:cNvPr id="8" name="TextBox 7"/>
          <p:cNvSpPr txBox="1"/>
          <p:nvPr/>
        </p:nvSpPr>
        <p:spPr>
          <a:xfrm>
            <a:off x="9480376" y="4726886"/>
            <a:ext cx="936104" cy="646331"/>
          </a:xfrm>
          <a:prstGeom prst="rect">
            <a:avLst/>
          </a:prstGeom>
          <a:noFill/>
        </p:spPr>
        <p:txBody>
          <a:bodyPr wrap="square" rtlCol="0">
            <a:spAutoFit/>
          </a:bodyPr>
          <a:lstStyle/>
          <a:p>
            <a:r>
              <a:rPr lang="en-US" dirty="0"/>
              <a:t>Stress after</a:t>
            </a:r>
            <a:endParaRPr lang="en-CA" dirty="0"/>
          </a:p>
        </p:txBody>
      </p:sp>
      <p:sp>
        <p:nvSpPr>
          <p:cNvPr id="9" name="TextBox 8"/>
          <p:cNvSpPr txBox="1"/>
          <p:nvPr/>
        </p:nvSpPr>
        <p:spPr>
          <a:xfrm>
            <a:off x="9480376" y="5514396"/>
            <a:ext cx="936104" cy="646331"/>
          </a:xfrm>
          <a:prstGeom prst="rect">
            <a:avLst/>
          </a:prstGeom>
          <a:noFill/>
        </p:spPr>
        <p:txBody>
          <a:bodyPr wrap="square" rtlCol="0">
            <a:spAutoFit/>
          </a:bodyPr>
          <a:lstStyle/>
          <a:p>
            <a:r>
              <a:rPr lang="en-US" dirty="0"/>
              <a:t>Stress after</a:t>
            </a:r>
            <a:endParaRPr lang="en-CA" dirty="0"/>
          </a:p>
        </p:txBody>
      </p:sp>
      <p:sp>
        <p:nvSpPr>
          <p:cNvPr id="10" name="TextBox 9"/>
          <p:cNvSpPr txBox="1"/>
          <p:nvPr/>
        </p:nvSpPr>
        <p:spPr>
          <a:xfrm>
            <a:off x="4120952" y="6394649"/>
            <a:ext cx="4032448" cy="369332"/>
          </a:xfrm>
          <a:prstGeom prst="rect">
            <a:avLst/>
          </a:prstGeom>
          <a:noFill/>
        </p:spPr>
        <p:txBody>
          <a:bodyPr wrap="square" rtlCol="0">
            <a:spAutoFit/>
          </a:bodyPr>
          <a:lstStyle/>
          <a:p>
            <a:pPr algn="ctr"/>
            <a:r>
              <a:rPr lang="en-US" dirty="0">
                <a:latin typeface="Calibri" panose="020F0502020204030204" pitchFamily="34" charset="0"/>
              </a:rPr>
              <a:t>Ness &amp; Calabrese, </a:t>
            </a:r>
            <a:r>
              <a:rPr lang="en-US" i="1" dirty="0">
                <a:latin typeface="Calibri" panose="020F0502020204030204" pitchFamily="34" charset="0"/>
              </a:rPr>
              <a:t>Neural Plasticity</a:t>
            </a:r>
            <a:r>
              <a:rPr lang="en-US" dirty="0">
                <a:latin typeface="Calibri" panose="020F0502020204030204" pitchFamily="34" charset="0"/>
              </a:rPr>
              <a:t>, 2016 </a:t>
            </a:r>
            <a:endParaRPr lang="en-CA" dirty="0">
              <a:latin typeface="Calibri" panose="020F0502020204030204" pitchFamily="34" charset="0"/>
            </a:endParaRPr>
          </a:p>
        </p:txBody>
      </p:sp>
      <p:sp>
        <p:nvSpPr>
          <p:cNvPr id="11" name="Rectangle 10"/>
          <p:cNvSpPr/>
          <p:nvPr/>
        </p:nvSpPr>
        <p:spPr>
          <a:xfrm>
            <a:off x="3647728" y="2924945"/>
            <a:ext cx="6779096" cy="17067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Tree>
    <p:extLst>
      <p:ext uri="{BB962C8B-B14F-4D97-AF65-F5344CB8AC3E}">
        <p14:creationId xmlns:p14="http://schemas.microsoft.com/office/powerpoint/2010/main" val="29147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and memory</a:t>
            </a:r>
            <a:endParaRPr lang="en-CA" dirty="0"/>
          </a:p>
        </p:txBody>
      </p:sp>
      <p:sp>
        <p:nvSpPr>
          <p:cNvPr id="3" name="Content Placeholder 2"/>
          <p:cNvSpPr>
            <a:spLocks noGrp="1"/>
          </p:cNvSpPr>
          <p:nvPr>
            <p:ph idx="1"/>
          </p:nvPr>
        </p:nvSpPr>
        <p:spPr>
          <a:xfrm>
            <a:off x="609599" y="1412776"/>
            <a:ext cx="10972799" cy="4752528"/>
          </a:xfrm>
        </p:spPr>
        <p:txBody>
          <a:bodyPr>
            <a:noAutofit/>
          </a:bodyPr>
          <a:lstStyle/>
          <a:p>
            <a:r>
              <a:rPr lang="en-US" sz="3600" dirty="0"/>
              <a:t>Timing of stress influences memory quantity and quality</a:t>
            </a:r>
          </a:p>
          <a:p>
            <a:r>
              <a:rPr lang="en-US" sz="3600" dirty="0"/>
              <a:t>Emotionality and stress interact</a:t>
            </a:r>
          </a:p>
          <a:p>
            <a:r>
              <a:rPr lang="en-US" sz="3600" dirty="0"/>
              <a:t>Stress can enhance memory consolidation, particularly for emotionally relevant information, as well as impair memory retrieval</a:t>
            </a:r>
          </a:p>
          <a:p>
            <a:r>
              <a:rPr lang="en-US" sz="3600" dirty="0"/>
              <a:t>Stress modulates the engagement of multiple memory systems and favors habit memory over cognitive memory</a:t>
            </a:r>
            <a:endParaRPr lang="en-CA" sz="3600" dirty="0"/>
          </a:p>
        </p:txBody>
      </p:sp>
    </p:spTree>
    <p:extLst>
      <p:ext uri="{BB962C8B-B14F-4D97-AF65-F5344CB8AC3E}">
        <p14:creationId xmlns:p14="http://schemas.microsoft.com/office/powerpoint/2010/main" val="1406565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386331"/>
            <a:ext cx="6456104" cy="5731440"/>
          </a:xfrm>
          <a:prstGeom prst="rect">
            <a:avLst/>
          </a:prstGeom>
        </p:spPr>
      </p:pic>
      <p:sp>
        <p:nvSpPr>
          <p:cNvPr id="7" name="Rectangle 6"/>
          <p:cNvSpPr/>
          <p:nvPr/>
        </p:nvSpPr>
        <p:spPr>
          <a:xfrm>
            <a:off x="6346371" y="598789"/>
            <a:ext cx="5736771" cy="5416868"/>
          </a:xfrm>
          <a:prstGeom prst="rect">
            <a:avLst/>
          </a:prstGeom>
        </p:spPr>
        <p:txBody>
          <a:bodyPr wrap="square">
            <a:spAutoFit/>
          </a:bodyPr>
          <a:lstStyle/>
          <a:p>
            <a:pPr algn="ctr"/>
            <a:r>
              <a:rPr lang="en-CA" sz="2800" b="1" dirty="0">
                <a:solidFill>
                  <a:schemeClr val="accent1">
                    <a:lumMod val="90000"/>
                    <a:lumOff val="10000"/>
                  </a:schemeClr>
                </a:solidFill>
                <a:latin typeface="+mj-lt"/>
              </a:rPr>
              <a:t>OUR RESEARCH PLAN GOALS</a:t>
            </a:r>
          </a:p>
          <a:p>
            <a:pPr algn="ctr"/>
            <a:endParaRPr lang="en-CA" sz="2800" b="1" dirty="0">
              <a:solidFill>
                <a:schemeClr val="accent1">
                  <a:lumMod val="90000"/>
                  <a:lumOff val="10000"/>
                </a:schemeClr>
              </a:solidFill>
              <a:latin typeface="+mj-lt"/>
            </a:endParaRPr>
          </a:p>
          <a:p>
            <a:pPr marL="342900" lvl="0" indent="-342900">
              <a:spcAft>
                <a:spcPts val="600"/>
              </a:spcAft>
              <a:buFont typeface="+mj-lt"/>
              <a:buAutoNum type="arabicPeriod"/>
            </a:pPr>
            <a:r>
              <a:rPr lang="en-CA" sz="2800" dirty="0">
                <a:solidFill>
                  <a:schemeClr val="accent1">
                    <a:lumMod val="90000"/>
                    <a:lumOff val="10000"/>
                  </a:schemeClr>
                </a:solidFill>
                <a:latin typeface="+mj-lt"/>
              </a:rPr>
              <a:t>To advance the knowledge, theory and practice supporting the public safety </a:t>
            </a:r>
            <a:r>
              <a:rPr lang="en-CA" sz="2800" b="1" dirty="0">
                <a:solidFill>
                  <a:schemeClr val="accent1">
                    <a:lumMod val="90000"/>
                    <a:lumOff val="10000"/>
                  </a:schemeClr>
                </a:solidFill>
                <a:latin typeface="+mj-lt"/>
              </a:rPr>
              <a:t>professions </a:t>
            </a:r>
          </a:p>
          <a:p>
            <a:pPr marL="342900" lvl="0" indent="-342900">
              <a:spcAft>
                <a:spcPts val="600"/>
              </a:spcAft>
              <a:buFont typeface="+mj-lt"/>
              <a:buAutoNum type="arabicPeriod"/>
            </a:pPr>
            <a:r>
              <a:rPr lang="en-CA" sz="2800" dirty="0">
                <a:solidFill>
                  <a:schemeClr val="accent1">
                    <a:lumMod val="90000"/>
                    <a:lumOff val="10000"/>
                  </a:schemeClr>
                </a:solidFill>
                <a:latin typeface="+mj-lt"/>
              </a:rPr>
              <a:t>To examine the role and functions of, and the stressors on, public safety </a:t>
            </a:r>
            <a:r>
              <a:rPr lang="en-CA" sz="2800" b="1" dirty="0">
                <a:solidFill>
                  <a:schemeClr val="accent1">
                    <a:lumMod val="90000"/>
                    <a:lumOff val="10000"/>
                  </a:schemeClr>
                </a:solidFill>
                <a:latin typeface="+mj-lt"/>
              </a:rPr>
              <a:t>practitioners</a:t>
            </a:r>
            <a:r>
              <a:rPr lang="en-CA" sz="2800" dirty="0">
                <a:solidFill>
                  <a:schemeClr val="accent1">
                    <a:lumMod val="90000"/>
                    <a:lumOff val="10000"/>
                  </a:schemeClr>
                </a:solidFill>
                <a:latin typeface="+mj-lt"/>
              </a:rPr>
              <a:t>  </a:t>
            </a:r>
          </a:p>
          <a:p>
            <a:pPr marL="342900" lvl="0" indent="-342900">
              <a:spcAft>
                <a:spcPts val="600"/>
              </a:spcAft>
              <a:buFont typeface="+mj-lt"/>
              <a:buAutoNum type="arabicPeriod"/>
            </a:pPr>
            <a:r>
              <a:rPr lang="en-CA" sz="2800" dirty="0">
                <a:solidFill>
                  <a:schemeClr val="accent1">
                    <a:lumMod val="90000"/>
                    <a:lumOff val="10000"/>
                  </a:schemeClr>
                </a:solidFill>
                <a:latin typeface="+mj-lt"/>
              </a:rPr>
              <a:t>To provide evidence supporting the </a:t>
            </a:r>
            <a:r>
              <a:rPr lang="en-CA" sz="2800" b="1" dirty="0">
                <a:solidFill>
                  <a:schemeClr val="accent1">
                    <a:lumMod val="90000"/>
                    <a:lumOff val="10000"/>
                  </a:schemeClr>
                </a:solidFill>
                <a:latin typeface="+mj-lt"/>
              </a:rPr>
              <a:t>experiential learning </a:t>
            </a:r>
            <a:r>
              <a:rPr lang="en-CA" sz="2800" dirty="0">
                <a:solidFill>
                  <a:schemeClr val="accent1">
                    <a:lumMod val="90000"/>
                    <a:lumOff val="10000"/>
                  </a:schemeClr>
                </a:solidFill>
                <a:latin typeface="+mj-lt"/>
              </a:rPr>
              <a:t>used to the create transformational learning environments</a:t>
            </a:r>
          </a:p>
        </p:txBody>
      </p:sp>
    </p:spTree>
    <p:extLst>
      <p:ext uri="{BB962C8B-B14F-4D97-AF65-F5344CB8AC3E}">
        <p14:creationId xmlns:p14="http://schemas.microsoft.com/office/powerpoint/2010/main" val="3164130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Eustress and optimal performance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635" y="1434242"/>
            <a:ext cx="6656730" cy="4861531"/>
          </a:xfrm>
          <a:prstGeom prst="rect">
            <a:avLst/>
          </a:prstGeom>
        </p:spPr>
      </p:pic>
      <p:sp>
        <p:nvSpPr>
          <p:cNvPr id="3" name="Explosion 1 2"/>
          <p:cNvSpPr/>
          <p:nvPr/>
        </p:nvSpPr>
        <p:spPr>
          <a:xfrm>
            <a:off x="6240016" y="1844824"/>
            <a:ext cx="4248472" cy="374441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7068108" y="3393867"/>
            <a:ext cx="2592288" cy="646331"/>
          </a:xfrm>
          <a:prstGeom prst="rect">
            <a:avLst/>
          </a:prstGeom>
          <a:noFill/>
        </p:spPr>
        <p:txBody>
          <a:bodyPr wrap="square" rtlCol="0">
            <a:spAutoFit/>
          </a:bodyPr>
          <a:lstStyle/>
          <a:p>
            <a:r>
              <a:rPr lang="en-US" sz="3600" dirty="0">
                <a:solidFill>
                  <a:schemeClr val="bg1"/>
                </a:solidFill>
                <a:latin typeface="Calibri" panose="020F0502020204030204" pitchFamily="34" charset="0"/>
              </a:rPr>
              <a:t>Emotionality</a:t>
            </a:r>
            <a:endParaRPr lang="en-CA" sz="3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3853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3956"/>
            <a:ext cx="10972800" cy="653209"/>
          </a:xfrm>
        </p:spPr>
        <p:txBody>
          <a:bodyPr>
            <a:noAutofit/>
          </a:bodyPr>
          <a:lstStyle/>
          <a:p>
            <a:pPr algn="ctr"/>
            <a:r>
              <a:rPr lang="en-US" sz="3200" b="1" dirty="0"/>
              <a:t>Occupational Stressors = Organizational + Operational </a:t>
            </a:r>
            <a:endParaRPr lang="en-CA" sz="3200" b="1" dirty="0"/>
          </a:p>
        </p:txBody>
      </p:sp>
      <p:graphicFrame>
        <p:nvGraphicFramePr>
          <p:cNvPr id="6" name="Content Placeholder 5"/>
          <p:cNvGraphicFramePr>
            <a:graphicFrameLocks noGrp="1"/>
          </p:cNvGraphicFramePr>
          <p:nvPr>
            <p:ph idx="1"/>
            <p:extLst/>
          </p:nvPr>
        </p:nvGraphicFramePr>
        <p:xfrm>
          <a:off x="94130" y="887503"/>
          <a:ext cx="12047076" cy="6038667"/>
        </p:xfrm>
        <a:graphic>
          <a:graphicData uri="http://schemas.openxmlformats.org/drawingml/2006/table">
            <a:tbl>
              <a:tblPr>
                <a:tableStyleId>{5C22544A-7EE6-4342-B048-85BDC9FD1C3A}</a:tableStyleId>
              </a:tblPr>
              <a:tblGrid>
                <a:gridCol w="3151027">
                  <a:extLst>
                    <a:ext uri="{9D8B030D-6E8A-4147-A177-3AD203B41FA5}">
                      <a16:colId xmlns:a16="http://schemas.microsoft.com/office/drawing/2014/main" val="20000"/>
                    </a:ext>
                  </a:extLst>
                </a:gridCol>
                <a:gridCol w="946506">
                  <a:extLst>
                    <a:ext uri="{9D8B030D-6E8A-4147-A177-3AD203B41FA5}">
                      <a16:colId xmlns:a16="http://schemas.microsoft.com/office/drawing/2014/main" val="20001"/>
                    </a:ext>
                  </a:extLst>
                </a:gridCol>
                <a:gridCol w="946506">
                  <a:extLst>
                    <a:ext uri="{9D8B030D-6E8A-4147-A177-3AD203B41FA5}">
                      <a16:colId xmlns:a16="http://schemas.microsoft.com/office/drawing/2014/main" val="20002"/>
                    </a:ext>
                  </a:extLst>
                </a:gridCol>
                <a:gridCol w="926097">
                  <a:extLst>
                    <a:ext uri="{9D8B030D-6E8A-4147-A177-3AD203B41FA5}">
                      <a16:colId xmlns:a16="http://schemas.microsoft.com/office/drawing/2014/main" val="20003"/>
                    </a:ext>
                  </a:extLst>
                </a:gridCol>
                <a:gridCol w="3237422">
                  <a:extLst>
                    <a:ext uri="{9D8B030D-6E8A-4147-A177-3AD203B41FA5}">
                      <a16:colId xmlns:a16="http://schemas.microsoft.com/office/drawing/2014/main" val="20004"/>
                    </a:ext>
                  </a:extLst>
                </a:gridCol>
                <a:gridCol w="946506">
                  <a:extLst>
                    <a:ext uri="{9D8B030D-6E8A-4147-A177-3AD203B41FA5}">
                      <a16:colId xmlns:a16="http://schemas.microsoft.com/office/drawing/2014/main" val="20005"/>
                    </a:ext>
                  </a:extLst>
                </a:gridCol>
                <a:gridCol w="946506">
                  <a:extLst>
                    <a:ext uri="{9D8B030D-6E8A-4147-A177-3AD203B41FA5}">
                      <a16:colId xmlns:a16="http://schemas.microsoft.com/office/drawing/2014/main" val="20006"/>
                    </a:ext>
                  </a:extLst>
                </a:gridCol>
                <a:gridCol w="946506">
                  <a:extLst>
                    <a:ext uri="{9D8B030D-6E8A-4147-A177-3AD203B41FA5}">
                      <a16:colId xmlns:a16="http://schemas.microsoft.com/office/drawing/2014/main" val="20007"/>
                    </a:ext>
                  </a:extLst>
                </a:gridCol>
              </a:tblGrid>
              <a:tr h="264150">
                <a:tc rowSpan="3">
                  <a:txBody>
                    <a:bodyPr/>
                    <a:lstStyle/>
                    <a:p>
                      <a:pPr algn="l" fontAlgn="ctr"/>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l" fontAlgn="ctr"/>
                      <a:r>
                        <a:rPr lang="en-US" sz="1400" u="none" strike="noStrike" dirty="0">
                          <a:effectLst/>
                        </a:rPr>
                        <a:t>Total</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Municipal/</a:t>
                      </a:r>
                      <a:endParaRPr lang="en-US" sz="1400" b="0"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l" fontAlgn="ctr"/>
                      <a:r>
                        <a:rPr lang="en-US" sz="1400" u="none" strike="noStrike" dirty="0">
                          <a:effectLst/>
                        </a:rPr>
                        <a:t>RCMP</a:t>
                      </a:r>
                      <a:r>
                        <a:rPr lang="en-US" sz="1400" u="none" strike="noStrike" baseline="30000" dirty="0">
                          <a:effectLst/>
                        </a:rPr>
                        <a:t>b</a:t>
                      </a:r>
                      <a:endParaRPr lang="en-US" sz="1400" b="0" i="0" u="none" strike="noStrike" dirty="0">
                        <a:solidFill>
                          <a:srgbClr val="000000"/>
                        </a:solidFill>
                        <a:effectLst/>
                        <a:latin typeface="Calibri" panose="020F0502020204030204" pitchFamily="34" charset="0"/>
                      </a:endParaRPr>
                    </a:p>
                  </a:txBody>
                  <a:tcPr marL="9525" marR="9525" marT="9525" marB="0" anchor="ctr"/>
                </a:tc>
                <a:tc rowSpan="3">
                  <a:txBody>
                    <a:bodyPr/>
                    <a:lstStyle/>
                    <a:p>
                      <a:pPr algn="l" fontAlgn="ctr"/>
                      <a:r>
                        <a:rPr lang="en-CA" sz="1400" u="none" strike="noStrike" dirty="0">
                          <a:effectLst/>
                        </a:rPr>
                        <a:t> </a:t>
                      </a:r>
                      <a:endParaRPr lang="en-CA" sz="1400" b="0"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l" fontAlgn="ctr"/>
                      <a:r>
                        <a:rPr lang="en-US" sz="1400" u="none" strike="noStrike" dirty="0">
                          <a:effectLst/>
                        </a:rPr>
                        <a:t>Total</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Municipal/</a:t>
                      </a:r>
                      <a:endParaRPr lang="en-US" sz="1400" b="0"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l" fontAlgn="ctr"/>
                      <a:r>
                        <a:rPr lang="en-US" sz="1400" u="none" strike="noStrike" dirty="0">
                          <a:effectLst/>
                        </a:rPr>
                        <a:t>RCMP</a:t>
                      </a:r>
                      <a:r>
                        <a:rPr lang="en-US" sz="1400" u="none" strike="noStrike" baseline="30000" dirty="0">
                          <a:effectLst/>
                        </a:rPr>
                        <a:t>b</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581130">
                <a:tc vMerge="1">
                  <a:txBody>
                    <a:bodyPr/>
                    <a:lstStyle/>
                    <a:p>
                      <a:endParaRPr lang="en-CA"/>
                    </a:p>
                  </a:txBody>
                  <a:tcPr/>
                </a:tc>
                <a:tc vMerge="1">
                  <a:txBody>
                    <a:bodyPr/>
                    <a:lstStyle/>
                    <a:p>
                      <a:endParaRPr lang="en-CA"/>
                    </a:p>
                  </a:txBody>
                  <a:tcPr/>
                </a:tc>
                <a:tc>
                  <a:txBody>
                    <a:bodyPr/>
                    <a:lstStyle/>
                    <a:p>
                      <a:pPr algn="l" fontAlgn="ctr"/>
                      <a:r>
                        <a:rPr lang="en-US" sz="1400" u="none" strike="noStrike" dirty="0">
                          <a:effectLst/>
                        </a:rPr>
                        <a:t>Provincial Police</a:t>
                      </a:r>
                      <a:r>
                        <a:rPr lang="en-US" sz="1400" u="none" strike="noStrike" baseline="30000" dirty="0">
                          <a:effectLst/>
                        </a:rPr>
                        <a:t>a</a:t>
                      </a:r>
                      <a:endParaRPr lang="en-US" sz="14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gn="l" fontAlgn="ctr"/>
                      <a:r>
                        <a:rPr lang="en-US" sz="1400" u="none" strike="noStrike" dirty="0">
                          <a:effectLst/>
                        </a:rPr>
                        <a:t>Provincial Police</a:t>
                      </a:r>
                      <a:r>
                        <a:rPr lang="en-US" sz="1400" u="none" strike="noStrike" baseline="30000" dirty="0">
                          <a:effectLst/>
                        </a:rPr>
                        <a:t>a</a:t>
                      </a:r>
                      <a:endParaRPr lang="en-US" sz="14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CA"/>
                    </a:p>
                  </a:txBody>
                  <a:tcPr/>
                </a:tc>
                <a:extLst>
                  <a:ext uri="{0D108BD9-81ED-4DB2-BD59-A6C34878D82A}">
                    <a16:rowId xmlns:a16="http://schemas.microsoft.com/office/drawing/2014/main" val="10001"/>
                  </a:ext>
                </a:extLst>
              </a:tr>
              <a:tr h="277357">
                <a:tc vMerge="1">
                  <a:txBody>
                    <a:bodyPr/>
                    <a:lstStyle/>
                    <a:p>
                      <a:endParaRPr lang="en-CA"/>
                    </a:p>
                  </a:txBody>
                  <a:tcPr/>
                </a:tc>
                <a:tc>
                  <a:txBody>
                    <a:bodyPr/>
                    <a:lstStyle/>
                    <a:p>
                      <a:pPr algn="l" fontAlgn="ctr"/>
                      <a:r>
                        <a:rPr lang="en-US" sz="1400" u="none" strike="noStrike" dirty="0">
                          <a:effectLst/>
                        </a:rPr>
                        <a:t>Mean (SD)</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Mean (SD)</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Mean (SD)</a:t>
                      </a:r>
                      <a:endParaRPr lang="en-US" sz="14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CA"/>
                    </a:p>
                  </a:txBody>
                  <a:tcPr/>
                </a:tc>
                <a:tc>
                  <a:txBody>
                    <a:bodyPr/>
                    <a:lstStyle/>
                    <a:p>
                      <a:pPr algn="l" fontAlgn="ctr"/>
                      <a:r>
                        <a:rPr lang="en-US" sz="1400" u="none" strike="noStrike" dirty="0">
                          <a:effectLst/>
                        </a:rPr>
                        <a:t>Mean (SD)</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Mean (SD)</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Mean (SD)</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686788">
                <a:tc>
                  <a:txBody>
                    <a:bodyPr/>
                    <a:lstStyle/>
                    <a:p>
                      <a:pPr algn="l" fontAlgn="ctr"/>
                      <a:r>
                        <a:rPr lang="en-US" sz="2400" b="1" u="none" strike="noStrike" dirty="0">
                          <a:solidFill>
                            <a:srgbClr val="FF0000"/>
                          </a:solidFill>
                          <a:effectLst/>
                        </a:rPr>
                        <a:t>Organizational Stressors</a:t>
                      </a:r>
                      <a:endParaRPr lang="en-US" sz="24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ctr"/>
                      <a:r>
                        <a:rPr lang="en-US" sz="1600" b="1" u="none" strike="noStrike" dirty="0">
                          <a:solidFill>
                            <a:srgbClr val="FF0000"/>
                          </a:solidFill>
                          <a:effectLst/>
                        </a:rPr>
                        <a:t> </a:t>
                      </a:r>
                      <a:endParaRPr lang="en-US" sz="16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ctr"/>
                      <a:r>
                        <a:rPr lang="en-US" sz="1600" b="1" u="none" strike="noStrike" dirty="0">
                          <a:solidFill>
                            <a:srgbClr val="FF0000"/>
                          </a:solidFill>
                          <a:effectLst/>
                        </a:rPr>
                        <a:t> </a:t>
                      </a:r>
                      <a:endParaRPr lang="en-US" sz="16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ctr"/>
                      <a:r>
                        <a:rPr lang="en-US" sz="1600" b="1" u="none" strike="noStrike" dirty="0">
                          <a:solidFill>
                            <a:srgbClr val="FF0000"/>
                          </a:solidFill>
                          <a:effectLst/>
                        </a:rPr>
                        <a:t> </a:t>
                      </a:r>
                      <a:endParaRPr lang="en-US" sz="16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ctr"/>
                      <a:r>
                        <a:rPr lang="en-US" sz="2400" b="1" u="none" strike="noStrike" dirty="0">
                          <a:solidFill>
                            <a:srgbClr val="FF0000"/>
                          </a:solidFill>
                          <a:effectLst/>
                        </a:rPr>
                        <a:t>Operational Stressors</a:t>
                      </a:r>
                      <a:endParaRPr lang="en-US" sz="24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ctr"/>
                      <a:r>
                        <a:rPr lang="en-US" sz="1600" b="1" u="none" strike="noStrike" dirty="0">
                          <a:solidFill>
                            <a:srgbClr val="FF0000"/>
                          </a:solidFill>
                          <a:effectLst/>
                        </a:rPr>
                        <a:t> </a:t>
                      </a:r>
                      <a:endParaRPr lang="en-US" sz="16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ctr"/>
                      <a:r>
                        <a:rPr lang="en-US" sz="1600" b="1" u="none" strike="noStrike" dirty="0">
                          <a:solidFill>
                            <a:srgbClr val="FF0000"/>
                          </a:solidFill>
                          <a:effectLst/>
                        </a:rPr>
                        <a:t> </a:t>
                      </a:r>
                      <a:endParaRPr lang="en-US" sz="16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ctr"/>
                      <a:r>
                        <a:rPr lang="en-US" sz="1600" b="1" u="none" strike="noStrike" dirty="0">
                          <a:solidFill>
                            <a:srgbClr val="FF0000"/>
                          </a:solidFill>
                          <a:effectLst/>
                        </a:rPr>
                        <a:t> </a:t>
                      </a:r>
                      <a:endParaRPr lang="en-US" sz="16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686788">
                <a:tc>
                  <a:txBody>
                    <a:bodyPr/>
                    <a:lstStyle/>
                    <a:p>
                      <a:pPr algn="l" fontAlgn="ctr"/>
                      <a:r>
                        <a:rPr lang="en-US" sz="1600" u="none" strike="noStrike" dirty="0">
                          <a:effectLst/>
                        </a:rPr>
                        <a:t>The feeling that different rules apply to different people (favouritism)</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4.15 (1.95)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4.17 (1.93)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4.22 (1.90)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Negative comments from the public</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3.45 (1.97)</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3.83 (2.00)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3.80 (1.93)</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686788">
                <a:tc>
                  <a:txBody>
                    <a:bodyPr/>
                    <a:lstStyle/>
                    <a:p>
                      <a:pPr algn="l" fontAlgn="ctr"/>
                      <a:r>
                        <a:rPr lang="en-US" sz="1600" u="none" strike="noStrike" dirty="0">
                          <a:effectLst/>
                        </a:rPr>
                        <a:t>Lack of resources</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4.29 (2.04)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4.05 (2.00)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4.95 (1.91)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Not enough time available to spend with friends and family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3.54 (1.87)</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3.44 (1.81)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3.83 (1.96)</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686788">
                <a:tc>
                  <a:txBody>
                    <a:bodyPr/>
                    <a:lstStyle/>
                    <a:p>
                      <a:pPr algn="l" fontAlgn="ctr"/>
                      <a:r>
                        <a:rPr lang="en-US" sz="1600" u="none" strike="noStrike" dirty="0">
                          <a:effectLst/>
                        </a:rPr>
                        <a:t>Bureaucratic red tape</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4.44 (1.98)</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4.35 (1.91)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4.83 (1.87)</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Occupation-related health issues (e.g., back pain)</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3.62 (2.02)</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3.55 (2.01)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3.94 (1.96)</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686788">
                <a:tc>
                  <a:txBody>
                    <a:bodyPr/>
                    <a:lstStyle/>
                    <a:p>
                      <a:pPr algn="l" fontAlgn="ctr"/>
                      <a:r>
                        <a:rPr lang="en-US" sz="1600" u="none" strike="noStrike" dirty="0">
                          <a:effectLst/>
                        </a:rPr>
                        <a:t>Inconsistent leadership style</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4.44 (2.10)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4.29 (2.09)</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4.56 (2.05)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Finding time to stay in good physical condition</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3.96 (1.85)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3.87 (1.85)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4.32 (1.78)</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686788">
                <a:tc>
                  <a:txBody>
                    <a:bodyPr/>
                    <a:lstStyle/>
                    <a:p>
                      <a:pPr algn="l" fontAlgn="ctr"/>
                      <a:r>
                        <a:rPr lang="en-US" sz="1600" u="none" strike="noStrike" dirty="0">
                          <a:effectLst/>
                        </a:rPr>
                        <a:t>Staff shortages</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4.46 (2.08)</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4.48 (1.96)</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5.19 (1.60)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Fatigue (e.g., shift work, over-time)</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4.14 (1.99)</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4.07 (1.97)</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4.27 (1.99)</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r h="686788">
                <a:tc>
                  <a:txBody>
                    <a:bodyPr/>
                    <a:lstStyle/>
                    <a:p>
                      <a:pPr algn="l" fontAlgn="ctr"/>
                      <a:r>
                        <a:rPr lang="en-US" sz="1800" b="1" u="none" strike="noStrike" dirty="0">
                          <a:solidFill>
                            <a:srgbClr val="FF0000"/>
                          </a:solidFill>
                          <a:effectLst/>
                        </a:rPr>
                        <a:t>Total Mean Score, mean (SD)</a:t>
                      </a:r>
                      <a:endParaRPr lang="en-US"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solidFill>
                            <a:srgbClr val="FF0000"/>
                          </a:solidFill>
                          <a:effectLst/>
                        </a:rPr>
                        <a:t>3.62 (1.33)</a:t>
                      </a:r>
                      <a:endParaRPr lang="en-US"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solidFill>
                            <a:srgbClr val="FF0000"/>
                          </a:solidFill>
                          <a:effectLst/>
                        </a:rPr>
                        <a:t>3.58 (1.30)</a:t>
                      </a:r>
                      <a:endParaRPr lang="en-US"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solidFill>
                            <a:srgbClr val="FF0000"/>
                          </a:solidFill>
                          <a:effectLst/>
                        </a:rPr>
                        <a:t>3.99 (1.31)</a:t>
                      </a:r>
                      <a:endParaRPr lang="en-US"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l" fontAlgn="ctr"/>
                      <a:r>
                        <a:rPr lang="en-US" sz="1800" b="1" u="none" strike="noStrike" dirty="0">
                          <a:solidFill>
                            <a:srgbClr val="FF0000"/>
                          </a:solidFill>
                          <a:effectLst/>
                        </a:rPr>
                        <a:t>Total Mean Score, mean (SD)</a:t>
                      </a:r>
                      <a:endParaRPr lang="en-US"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solidFill>
                            <a:srgbClr val="FF0000"/>
                          </a:solidFill>
                          <a:effectLst/>
                        </a:rPr>
                        <a:t>3.17 (1.28)</a:t>
                      </a:r>
                      <a:endParaRPr lang="en-US"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solidFill>
                            <a:srgbClr val="FF0000"/>
                          </a:solidFill>
                          <a:effectLst/>
                        </a:rPr>
                        <a:t>3.15 (1.29)</a:t>
                      </a:r>
                      <a:endParaRPr lang="en-US"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solidFill>
                            <a:srgbClr val="FF0000"/>
                          </a:solidFill>
                          <a:effectLst/>
                        </a:rPr>
                        <a:t>3.54 (1.36)</a:t>
                      </a:r>
                      <a:endParaRPr lang="en-US" sz="1800" b="1"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45257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normAutofit/>
          </a:bodyPr>
          <a:lstStyle/>
          <a:p>
            <a:r>
              <a:rPr lang="en-US" altLang="en-US" sz="3600" dirty="0"/>
              <a:t>Canadian Institute for Public Safety Research &amp; Treatment</a:t>
            </a:r>
            <a:endParaRPr lang="en-CA" altLang="en-US" sz="3600" dirty="0"/>
          </a:p>
        </p:txBody>
      </p:sp>
      <p:pic>
        <p:nvPicPr>
          <p:cNvPr id="3" name="Picture 2" descr="Image result for canadian flag"/>
          <p:cNvPicPr>
            <a:picLocks noChangeAspect="1" noChangeArrowheads="1"/>
          </p:cNvPicPr>
          <p:nvPr/>
        </p:nvPicPr>
        <p:blipFill rotWithShape="1">
          <a:blip r:embed="rId3">
            <a:extLst>
              <a:ext uri="{28A0092B-C50C-407E-A947-70E740481C1C}">
                <a14:useLocalDpi xmlns:a14="http://schemas.microsoft.com/office/drawing/2010/main" val="0"/>
              </a:ext>
            </a:extLst>
          </a:blip>
          <a:srcRect t="19408" b="17323"/>
          <a:stretch/>
        </p:blipFill>
        <p:spPr bwMode="auto">
          <a:xfrm>
            <a:off x="609600" y="5219458"/>
            <a:ext cx="2237117" cy="14153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7F06E3A-405D-41C3-A7EA-8B5A343F33B6}"/>
              </a:ext>
            </a:extLst>
          </p:cNvPr>
          <p:cNvPicPr>
            <a:picLocks noChangeAspect="1"/>
          </p:cNvPicPr>
          <p:nvPr/>
        </p:nvPicPr>
        <p:blipFill>
          <a:blip r:embed="rId4"/>
          <a:stretch>
            <a:fillRect/>
          </a:stretch>
        </p:blipFill>
        <p:spPr>
          <a:xfrm>
            <a:off x="3228231" y="5805264"/>
            <a:ext cx="5867631" cy="749819"/>
          </a:xfrm>
          <a:prstGeom prst="rect">
            <a:avLst/>
          </a:prstGeom>
        </p:spPr>
      </p:pic>
    </p:spTree>
    <p:extLst>
      <p:ext uri="{BB962C8B-B14F-4D97-AF65-F5344CB8AC3E}">
        <p14:creationId xmlns:p14="http://schemas.microsoft.com/office/powerpoint/2010/main" val="2973081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284" y="316007"/>
            <a:ext cx="10972800" cy="1143000"/>
          </a:xfrm>
        </p:spPr>
        <p:txBody>
          <a:bodyPr>
            <a:normAutofit fontScale="90000"/>
          </a:bodyPr>
          <a:lstStyle/>
          <a:p>
            <a:r>
              <a:rPr lang="en-US" sz="4000" dirty="0"/>
              <a:t>Canadian Institute for Public Safety Research and Treatment: </a:t>
            </a:r>
            <a:r>
              <a:rPr lang="en-US" sz="3100" dirty="0"/>
              <a:t>Associate Director Police Services</a:t>
            </a:r>
            <a:endParaRPr lang="en-US" sz="4200" b="1" dirty="0">
              <a:solidFill>
                <a:srgbClr val="1F497D"/>
              </a:solidFill>
            </a:endParaRPr>
          </a:p>
        </p:txBody>
      </p:sp>
      <p:sp>
        <p:nvSpPr>
          <p:cNvPr id="3" name="Content Placeholder 2"/>
          <p:cNvSpPr>
            <a:spLocks noGrp="1"/>
          </p:cNvSpPr>
          <p:nvPr>
            <p:ph idx="1"/>
          </p:nvPr>
        </p:nvSpPr>
        <p:spPr>
          <a:xfrm>
            <a:off x="569284" y="1828799"/>
            <a:ext cx="10972800" cy="3886201"/>
          </a:xfrm>
        </p:spPr>
        <p:txBody>
          <a:bodyPr>
            <a:normAutofit/>
          </a:bodyPr>
          <a:lstStyle/>
          <a:p>
            <a:pPr marL="457200" lvl="1" indent="0" algn="ctr">
              <a:buNone/>
            </a:pPr>
            <a:r>
              <a:rPr lang="en-US" sz="3600" dirty="0"/>
              <a:t>A coast-to-coast-to-coast multi-university team of Canadian researchers working with public safety broadly to identify the tools required to support the recognition, prevention, and treatment of health concerns facing Canadian public safety personnel and their families</a:t>
            </a:r>
            <a:endParaRPr lang="en-US" sz="4400" dirty="0"/>
          </a:p>
        </p:txBody>
      </p:sp>
    </p:spTree>
    <p:extLst>
      <p:ext uri="{BB962C8B-B14F-4D97-AF65-F5344CB8AC3E}">
        <p14:creationId xmlns:p14="http://schemas.microsoft.com/office/powerpoint/2010/main" val="2090308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63210738"/>
              </p:ext>
            </p:extLst>
          </p:nvPr>
        </p:nvGraphicFramePr>
        <p:xfrm>
          <a:off x="471370" y="1256282"/>
          <a:ext cx="11300604" cy="5120640"/>
        </p:xfrm>
        <a:graphic>
          <a:graphicData uri="http://schemas.openxmlformats.org/drawingml/2006/table">
            <a:tbl>
              <a:tblPr firstRow="1" bandRow="1">
                <a:tableStyleId>{5C22544A-7EE6-4342-B048-85BDC9FD1C3A}</a:tableStyleId>
              </a:tblPr>
              <a:tblGrid>
                <a:gridCol w="4865298">
                  <a:extLst>
                    <a:ext uri="{9D8B030D-6E8A-4147-A177-3AD203B41FA5}">
                      <a16:colId xmlns:a16="http://schemas.microsoft.com/office/drawing/2014/main" val="20000"/>
                    </a:ext>
                  </a:extLst>
                </a:gridCol>
                <a:gridCol w="1587260">
                  <a:extLst>
                    <a:ext uri="{9D8B030D-6E8A-4147-A177-3AD203B41FA5}">
                      <a16:colId xmlns:a16="http://schemas.microsoft.com/office/drawing/2014/main" val="20001"/>
                    </a:ext>
                  </a:extLst>
                </a:gridCol>
                <a:gridCol w="1621766">
                  <a:extLst>
                    <a:ext uri="{9D8B030D-6E8A-4147-A177-3AD203B41FA5}">
                      <a16:colId xmlns:a16="http://schemas.microsoft.com/office/drawing/2014/main" val="20002"/>
                    </a:ext>
                  </a:extLst>
                </a:gridCol>
                <a:gridCol w="1587260">
                  <a:extLst>
                    <a:ext uri="{9D8B030D-6E8A-4147-A177-3AD203B41FA5}">
                      <a16:colId xmlns:a16="http://schemas.microsoft.com/office/drawing/2014/main" val="20003"/>
                    </a:ext>
                  </a:extLst>
                </a:gridCol>
                <a:gridCol w="1639020">
                  <a:extLst>
                    <a:ext uri="{9D8B030D-6E8A-4147-A177-3AD203B41FA5}">
                      <a16:colId xmlns:a16="http://schemas.microsoft.com/office/drawing/2014/main" val="20004"/>
                    </a:ext>
                  </a:extLst>
                </a:gridCol>
              </a:tblGrid>
              <a:tr h="370840">
                <a:tc>
                  <a:txBody>
                    <a:bodyPr/>
                    <a:lstStyle/>
                    <a:p>
                      <a:pPr>
                        <a:spcAft>
                          <a:spcPts val="0"/>
                        </a:spcAft>
                      </a:pPr>
                      <a:endParaRPr lang="en-US" sz="2400" dirty="0">
                        <a:effectLst/>
                        <a:latin typeface="Times New Roman" charset="0"/>
                        <a:ea typeface="Calibri" charset="0"/>
                        <a:cs typeface="Times New Roman"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dirty="0">
                          <a:solidFill>
                            <a:schemeClr val="tx1"/>
                          </a:solidFill>
                          <a:effectLst/>
                        </a:rPr>
                        <a:t>Gen ~</a:t>
                      </a:r>
                      <a:endParaRPr lang="en-US" sz="24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400" b="1" dirty="0">
                          <a:solidFill>
                            <a:schemeClr val="tx1"/>
                          </a:solidFill>
                          <a:effectLst/>
                        </a:rPr>
                        <a:t>Total Sample</a:t>
                      </a:r>
                      <a:endParaRPr lang="en-US" sz="24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400" b="1" dirty="0">
                          <a:solidFill>
                            <a:schemeClr val="tx1"/>
                          </a:solidFill>
                          <a:effectLst/>
                        </a:rPr>
                        <a:t>Police</a:t>
                      </a:r>
                      <a:endParaRPr lang="en-US" sz="24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400" b="1" dirty="0">
                          <a:solidFill>
                            <a:schemeClr val="tx1"/>
                          </a:solidFill>
                          <a:effectLst/>
                        </a:rPr>
                        <a:t>RCMP</a:t>
                      </a:r>
                      <a:endParaRPr lang="en-US" sz="2400" b="1" dirty="0">
                        <a:solidFill>
                          <a:schemeClr val="tx1"/>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370840">
                <a:tc>
                  <a:txBody>
                    <a:bodyPr/>
                    <a:lstStyle/>
                    <a:p>
                      <a:pPr>
                        <a:spcAft>
                          <a:spcPts val="0"/>
                        </a:spcAft>
                      </a:pPr>
                      <a:r>
                        <a:rPr lang="en-CA" sz="2800" b="0" dirty="0">
                          <a:effectLst/>
                        </a:rPr>
                        <a:t>PTSD</a:t>
                      </a:r>
                      <a:endParaRPr lang="en-US" sz="2800" b="0" dirty="0">
                        <a:effectLst/>
                        <a:latin typeface="Times New Roman" charset="0"/>
                        <a:ea typeface="Calibri" charset="0"/>
                        <a:cs typeface="Times New Roman" charset="0"/>
                      </a:endParaRPr>
                    </a:p>
                  </a:txBody>
                  <a:tcPr marL="68580" marR="68580" marT="0" marB="0" anchor="b"/>
                </a:tc>
                <a:tc>
                  <a:txBody>
                    <a:bodyPr/>
                    <a:lstStyle/>
                    <a:p>
                      <a:pPr>
                        <a:spcAft>
                          <a:spcPts val="0"/>
                        </a:spcAft>
                      </a:pPr>
                      <a:r>
                        <a:rPr lang="en-CA" sz="2400" b="1" dirty="0">
                          <a:solidFill>
                            <a:schemeClr val="tx1"/>
                          </a:solidFill>
                          <a:effectLst/>
                        </a:rPr>
                        <a:t>~1.1-3.5</a:t>
                      </a:r>
                      <a:endParaRPr lang="en-US" sz="24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chemeClr val="tx1"/>
                          </a:solidFill>
                          <a:effectLst/>
                        </a:rPr>
                        <a:t>23.2</a:t>
                      </a:r>
                      <a:endParaRPr lang="en-US" sz="32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rgbClr val="FF0000"/>
                          </a:solidFill>
                          <a:effectLst/>
                        </a:rPr>
                        <a:t>19.5</a:t>
                      </a:r>
                      <a:endParaRPr lang="en-US" sz="3200" b="1" dirty="0">
                        <a:solidFill>
                          <a:srgbClr val="FF0000"/>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rgbClr val="FF0000"/>
                          </a:solidFill>
                          <a:effectLst/>
                        </a:rPr>
                        <a:t>30.0</a:t>
                      </a:r>
                      <a:endParaRPr lang="en-US" sz="3200" b="1" dirty="0">
                        <a:solidFill>
                          <a:srgbClr val="FF0000"/>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1"/>
                  </a:ext>
                </a:extLst>
              </a:tr>
              <a:tr h="370840">
                <a:tc>
                  <a:txBody>
                    <a:bodyPr/>
                    <a:lstStyle/>
                    <a:p>
                      <a:pPr>
                        <a:spcAft>
                          <a:spcPts val="0"/>
                        </a:spcAft>
                      </a:pPr>
                      <a:r>
                        <a:rPr lang="en-CA" sz="2800" b="0" dirty="0">
                          <a:effectLst/>
                        </a:rPr>
                        <a:t>Major Depressive Disorder</a:t>
                      </a:r>
                      <a:endParaRPr lang="en-US" sz="2800" b="0" dirty="0">
                        <a:effectLst/>
                        <a:latin typeface="Times New Roman" charset="0"/>
                        <a:ea typeface="Calibri" charset="0"/>
                        <a:cs typeface="Times New Roman" charset="0"/>
                      </a:endParaRPr>
                    </a:p>
                  </a:txBody>
                  <a:tcPr marL="68580" marR="68580" marT="0" marB="0" anchor="b"/>
                </a:tc>
                <a:tc>
                  <a:txBody>
                    <a:bodyPr/>
                    <a:lstStyle/>
                    <a:p>
                      <a:pPr>
                        <a:spcAft>
                          <a:spcPts val="0"/>
                        </a:spcAft>
                      </a:pPr>
                      <a:r>
                        <a:rPr lang="en-CA" sz="2400" b="1" dirty="0">
                          <a:solidFill>
                            <a:schemeClr val="tx1"/>
                          </a:solidFill>
                          <a:effectLst/>
                        </a:rPr>
                        <a:t>~7</a:t>
                      </a:r>
                      <a:endParaRPr lang="en-US" sz="24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chemeClr val="tx1"/>
                          </a:solidFill>
                          <a:effectLst/>
                        </a:rPr>
                        <a:t>26.4</a:t>
                      </a:r>
                      <a:endParaRPr lang="en-US" sz="32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rgbClr val="FF0000"/>
                          </a:solidFill>
                          <a:effectLst/>
                        </a:rPr>
                        <a:t>19.6</a:t>
                      </a:r>
                      <a:endParaRPr lang="en-US" sz="3200" b="1" dirty="0">
                        <a:solidFill>
                          <a:srgbClr val="FF0000"/>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rgbClr val="FF0000"/>
                          </a:solidFill>
                          <a:effectLst/>
                        </a:rPr>
                        <a:t>31.7</a:t>
                      </a:r>
                      <a:endParaRPr lang="en-US" sz="3200" b="1" dirty="0">
                        <a:solidFill>
                          <a:srgbClr val="FF0000"/>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2"/>
                  </a:ext>
                </a:extLst>
              </a:tr>
              <a:tr h="370840">
                <a:tc>
                  <a:txBody>
                    <a:bodyPr/>
                    <a:lstStyle/>
                    <a:p>
                      <a:pPr>
                        <a:spcAft>
                          <a:spcPts val="0"/>
                        </a:spcAft>
                      </a:pPr>
                      <a:r>
                        <a:rPr lang="en-CA" sz="2800" b="0" dirty="0">
                          <a:effectLst/>
                        </a:rPr>
                        <a:t>Gen. Anxiety Disorder</a:t>
                      </a:r>
                      <a:endParaRPr lang="en-US" sz="2800" b="0" dirty="0">
                        <a:effectLst/>
                        <a:latin typeface="Times New Roman" charset="0"/>
                        <a:ea typeface="Calibri" charset="0"/>
                        <a:cs typeface="Times New Roman" charset="0"/>
                      </a:endParaRPr>
                    </a:p>
                  </a:txBody>
                  <a:tcPr marL="68580" marR="68580" marT="0" marB="0" anchor="b"/>
                </a:tc>
                <a:tc>
                  <a:txBody>
                    <a:bodyPr/>
                    <a:lstStyle/>
                    <a:p>
                      <a:pPr>
                        <a:spcAft>
                          <a:spcPts val="0"/>
                        </a:spcAft>
                      </a:pPr>
                      <a:r>
                        <a:rPr lang="en-CA" sz="2400" b="1" dirty="0">
                          <a:solidFill>
                            <a:schemeClr val="tx1"/>
                          </a:solidFill>
                          <a:effectLst/>
                        </a:rPr>
                        <a:t>~3</a:t>
                      </a:r>
                      <a:endParaRPr lang="en-US" sz="24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chemeClr val="tx1"/>
                          </a:solidFill>
                          <a:effectLst/>
                        </a:rPr>
                        <a:t>18.6</a:t>
                      </a:r>
                      <a:endParaRPr lang="en-US" sz="32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rgbClr val="FF0000"/>
                          </a:solidFill>
                          <a:effectLst/>
                        </a:rPr>
                        <a:t>14.6</a:t>
                      </a:r>
                      <a:endParaRPr lang="en-US" sz="3200" b="1" dirty="0">
                        <a:solidFill>
                          <a:srgbClr val="FF0000"/>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rgbClr val="FF0000"/>
                          </a:solidFill>
                          <a:effectLst/>
                        </a:rPr>
                        <a:t>23.3</a:t>
                      </a:r>
                      <a:endParaRPr lang="en-US" sz="3200" b="1" dirty="0">
                        <a:solidFill>
                          <a:srgbClr val="FF0000"/>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3"/>
                  </a:ext>
                </a:extLst>
              </a:tr>
              <a:tr h="370840">
                <a:tc>
                  <a:txBody>
                    <a:bodyPr/>
                    <a:lstStyle/>
                    <a:p>
                      <a:pPr>
                        <a:spcAft>
                          <a:spcPts val="0"/>
                        </a:spcAft>
                      </a:pPr>
                      <a:r>
                        <a:rPr lang="en-CA" sz="2800" b="0" dirty="0">
                          <a:effectLst/>
                        </a:rPr>
                        <a:t>Social Anxiety Disorder</a:t>
                      </a:r>
                      <a:endParaRPr lang="en-US" sz="2800" b="0" dirty="0">
                        <a:effectLst/>
                        <a:latin typeface="Times New Roman" charset="0"/>
                        <a:ea typeface="Calibri" charset="0"/>
                        <a:cs typeface="Times New Roman" charset="0"/>
                      </a:endParaRPr>
                    </a:p>
                  </a:txBody>
                  <a:tcPr marL="68580" marR="68580" marT="0" marB="0" anchor="b"/>
                </a:tc>
                <a:tc>
                  <a:txBody>
                    <a:bodyPr/>
                    <a:lstStyle/>
                    <a:p>
                      <a:pPr>
                        <a:spcAft>
                          <a:spcPts val="0"/>
                        </a:spcAft>
                      </a:pPr>
                      <a:r>
                        <a:rPr lang="en-CA" sz="2400" b="1" dirty="0">
                          <a:solidFill>
                            <a:schemeClr val="tx1"/>
                          </a:solidFill>
                          <a:effectLst/>
                        </a:rPr>
                        <a:t>~6.7</a:t>
                      </a:r>
                      <a:endParaRPr lang="en-US" sz="24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chemeClr val="tx1"/>
                          </a:solidFill>
                          <a:effectLst/>
                        </a:rPr>
                        <a:t>15.2</a:t>
                      </a:r>
                      <a:endParaRPr lang="en-US" sz="32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rgbClr val="FF0000"/>
                          </a:solidFill>
                          <a:effectLst/>
                        </a:rPr>
                        <a:t>10.0</a:t>
                      </a:r>
                      <a:endParaRPr lang="en-US" sz="3200" b="1" dirty="0">
                        <a:solidFill>
                          <a:srgbClr val="FF0000"/>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rgbClr val="FF0000"/>
                          </a:solidFill>
                          <a:effectLst/>
                        </a:rPr>
                        <a:t>18.7</a:t>
                      </a:r>
                      <a:endParaRPr lang="en-US" sz="3200" b="1" dirty="0">
                        <a:solidFill>
                          <a:srgbClr val="FF0000"/>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4"/>
                  </a:ext>
                </a:extLst>
              </a:tr>
              <a:tr h="370840">
                <a:tc>
                  <a:txBody>
                    <a:bodyPr/>
                    <a:lstStyle/>
                    <a:p>
                      <a:pPr>
                        <a:spcAft>
                          <a:spcPts val="0"/>
                        </a:spcAft>
                      </a:pPr>
                      <a:r>
                        <a:rPr lang="en-CA" sz="2800" b="0" dirty="0">
                          <a:effectLst/>
                        </a:rPr>
                        <a:t>Panic Disorder</a:t>
                      </a:r>
                      <a:endParaRPr lang="en-US" sz="2800" b="0" dirty="0">
                        <a:effectLst/>
                        <a:latin typeface="Times New Roman" charset="0"/>
                        <a:ea typeface="Calibri" charset="0"/>
                        <a:cs typeface="Times New Roman" charset="0"/>
                      </a:endParaRPr>
                    </a:p>
                  </a:txBody>
                  <a:tcPr marL="68580" marR="68580" marT="0" marB="0" anchor="b"/>
                </a:tc>
                <a:tc>
                  <a:txBody>
                    <a:bodyPr/>
                    <a:lstStyle/>
                    <a:p>
                      <a:pPr>
                        <a:spcAft>
                          <a:spcPts val="0"/>
                        </a:spcAft>
                      </a:pPr>
                      <a:r>
                        <a:rPr lang="en-CA" sz="2400" b="1" dirty="0">
                          <a:solidFill>
                            <a:schemeClr val="tx1"/>
                          </a:solidFill>
                          <a:effectLst/>
                        </a:rPr>
                        <a:t>~1.6</a:t>
                      </a:r>
                      <a:endParaRPr lang="en-US" sz="24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chemeClr val="tx1"/>
                          </a:solidFill>
                          <a:effectLst/>
                        </a:rPr>
                        <a:t>8.9</a:t>
                      </a:r>
                      <a:endParaRPr lang="en-US" sz="32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rgbClr val="FF0000"/>
                          </a:solidFill>
                          <a:effectLst/>
                        </a:rPr>
                        <a:t>5.9</a:t>
                      </a:r>
                      <a:endParaRPr lang="en-US" sz="3200" b="1" dirty="0">
                        <a:solidFill>
                          <a:srgbClr val="FF0000"/>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rgbClr val="FF0000"/>
                          </a:solidFill>
                          <a:effectLst/>
                        </a:rPr>
                        <a:t>12.0</a:t>
                      </a:r>
                      <a:endParaRPr lang="en-US" sz="3200" b="1" dirty="0">
                        <a:solidFill>
                          <a:srgbClr val="FF0000"/>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5"/>
                  </a:ext>
                </a:extLst>
              </a:tr>
              <a:tr h="370840">
                <a:tc>
                  <a:txBody>
                    <a:bodyPr/>
                    <a:lstStyle/>
                    <a:p>
                      <a:pPr>
                        <a:spcAft>
                          <a:spcPts val="0"/>
                        </a:spcAft>
                      </a:pPr>
                      <a:r>
                        <a:rPr lang="en-CA" sz="2800" b="0" dirty="0">
                          <a:effectLst/>
                        </a:rPr>
                        <a:t>Alcohol Use Disorder</a:t>
                      </a:r>
                      <a:endParaRPr lang="en-US" sz="2800" b="0" dirty="0">
                        <a:effectLst/>
                        <a:latin typeface="Times New Roman" charset="0"/>
                        <a:ea typeface="Calibri" charset="0"/>
                        <a:cs typeface="Times New Roman" charset="0"/>
                      </a:endParaRPr>
                    </a:p>
                  </a:txBody>
                  <a:tcPr marL="68580" marR="68580" marT="0" marB="0" anchor="b"/>
                </a:tc>
                <a:tc>
                  <a:txBody>
                    <a:bodyPr/>
                    <a:lstStyle/>
                    <a:p>
                      <a:pPr>
                        <a:spcAft>
                          <a:spcPts val="0"/>
                        </a:spcAft>
                      </a:pPr>
                      <a:r>
                        <a:rPr lang="en-CA" sz="2400" b="1" dirty="0">
                          <a:solidFill>
                            <a:schemeClr val="tx1"/>
                          </a:solidFill>
                          <a:effectLst/>
                        </a:rPr>
                        <a:t>~7-25</a:t>
                      </a:r>
                      <a:endParaRPr lang="en-US" sz="24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chemeClr val="tx1"/>
                          </a:solidFill>
                          <a:effectLst/>
                        </a:rPr>
                        <a:t>5.9</a:t>
                      </a:r>
                      <a:endParaRPr lang="en-US" sz="32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rgbClr val="FF0000"/>
                          </a:solidFill>
                          <a:effectLst/>
                        </a:rPr>
                        <a:t>5.8</a:t>
                      </a:r>
                      <a:endParaRPr lang="en-US" sz="3200" b="1" dirty="0">
                        <a:solidFill>
                          <a:srgbClr val="FF0000"/>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rgbClr val="FF0000"/>
                          </a:solidFill>
                          <a:effectLst/>
                        </a:rPr>
                        <a:t>3.9</a:t>
                      </a:r>
                      <a:endParaRPr lang="en-US" sz="3200" b="1" dirty="0">
                        <a:solidFill>
                          <a:srgbClr val="FF0000"/>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6"/>
                  </a:ext>
                </a:extLst>
              </a:tr>
              <a:tr h="370840">
                <a:tc>
                  <a:txBody>
                    <a:bodyPr/>
                    <a:lstStyle/>
                    <a:p>
                      <a:pPr>
                        <a:spcAft>
                          <a:spcPts val="0"/>
                        </a:spcAft>
                      </a:pPr>
                      <a:r>
                        <a:rPr lang="en-CA" sz="2800" b="0" dirty="0">
                          <a:effectLst/>
                        </a:rPr>
                        <a:t>Any mood disorder</a:t>
                      </a:r>
                      <a:r>
                        <a:rPr lang="en-CA" sz="2800" b="0" baseline="30000" dirty="0">
                          <a:effectLst/>
                        </a:rPr>
                        <a:t>2</a:t>
                      </a:r>
                      <a:endParaRPr lang="en-US" sz="2800" b="0" dirty="0">
                        <a:effectLst/>
                        <a:latin typeface="Times New Roman" charset="0"/>
                        <a:ea typeface="Calibri" charset="0"/>
                        <a:cs typeface="Times New Roman" charset="0"/>
                      </a:endParaRPr>
                    </a:p>
                  </a:txBody>
                  <a:tcPr marL="68580" marR="68580" marT="0" marB="0" anchor="b"/>
                </a:tc>
                <a:tc>
                  <a:txBody>
                    <a:bodyPr/>
                    <a:lstStyle/>
                    <a:p>
                      <a:pPr>
                        <a:spcAft>
                          <a:spcPts val="0"/>
                        </a:spcAft>
                      </a:pPr>
                      <a:endParaRPr lang="en-US" sz="24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chemeClr val="tx1"/>
                          </a:solidFill>
                          <a:effectLst/>
                        </a:rPr>
                        <a:t>29.0</a:t>
                      </a:r>
                      <a:endParaRPr lang="en-US" sz="32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rgbClr val="FF0000"/>
                          </a:solidFill>
                          <a:effectLst/>
                        </a:rPr>
                        <a:t>21.3</a:t>
                      </a:r>
                      <a:endParaRPr lang="en-US" sz="3200" b="1" dirty="0">
                        <a:solidFill>
                          <a:srgbClr val="FF0000"/>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rgbClr val="FF0000"/>
                          </a:solidFill>
                          <a:effectLst/>
                        </a:rPr>
                        <a:t>34.7</a:t>
                      </a:r>
                      <a:endParaRPr lang="en-US" sz="3200" b="1" dirty="0">
                        <a:solidFill>
                          <a:srgbClr val="FF0000"/>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7"/>
                  </a:ext>
                </a:extLst>
              </a:tr>
              <a:tr h="370840">
                <a:tc>
                  <a:txBody>
                    <a:bodyPr/>
                    <a:lstStyle/>
                    <a:p>
                      <a:pPr>
                        <a:spcAft>
                          <a:spcPts val="0"/>
                        </a:spcAft>
                      </a:pPr>
                      <a:r>
                        <a:rPr lang="en-CA" sz="2800" b="0" dirty="0">
                          <a:effectLst/>
                        </a:rPr>
                        <a:t>Any anxiety disorder</a:t>
                      </a:r>
                      <a:r>
                        <a:rPr lang="en-CA" sz="2800" b="0" baseline="30000" dirty="0">
                          <a:effectLst/>
                        </a:rPr>
                        <a:t>3</a:t>
                      </a:r>
                      <a:endParaRPr lang="en-US" sz="2800" b="0" dirty="0">
                        <a:effectLst/>
                        <a:latin typeface="Times New Roman" charset="0"/>
                        <a:ea typeface="Calibri" charset="0"/>
                        <a:cs typeface="Times New Roman" charset="0"/>
                      </a:endParaRPr>
                    </a:p>
                  </a:txBody>
                  <a:tcPr marL="68580" marR="68580" marT="0" marB="0" anchor="b"/>
                </a:tc>
                <a:tc>
                  <a:txBody>
                    <a:bodyPr/>
                    <a:lstStyle/>
                    <a:p>
                      <a:pPr>
                        <a:spcAft>
                          <a:spcPts val="0"/>
                        </a:spcAft>
                      </a:pPr>
                      <a:endParaRPr lang="en-US" sz="24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chemeClr val="tx1"/>
                          </a:solidFill>
                          <a:effectLst/>
                        </a:rPr>
                        <a:t>30.3</a:t>
                      </a:r>
                      <a:endParaRPr lang="en-US" sz="32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rgbClr val="FF0000"/>
                          </a:solidFill>
                          <a:effectLst/>
                        </a:rPr>
                        <a:t>23.7</a:t>
                      </a:r>
                      <a:endParaRPr lang="en-US" sz="3200" b="1" dirty="0">
                        <a:solidFill>
                          <a:srgbClr val="FF0000"/>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rgbClr val="FF0000"/>
                          </a:solidFill>
                          <a:effectLst/>
                        </a:rPr>
                        <a:t>37.3</a:t>
                      </a:r>
                      <a:endParaRPr lang="en-US" sz="3200" b="1" dirty="0">
                        <a:solidFill>
                          <a:srgbClr val="FF0000"/>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8"/>
                  </a:ext>
                </a:extLst>
              </a:tr>
              <a:tr h="370840">
                <a:tc>
                  <a:txBody>
                    <a:bodyPr/>
                    <a:lstStyle/>
                    <a:p>
                      <a:pPr>
                        <a:spcAft>
                          <a:spcPts val="0"/>
                        </a:spcAft>
                      </a:pPr>
                      <a:r>
                        <a:rPr lang="en-CA" sz="2800" b="0" dirty="0">
                          <a:effectLst/>
                        </a:rPr>
                        <a:t>Any mental disorder</a:t>
                      </a:r>
                      <a:r>
                        <a:rPr lang="en-CA" sz="2800" b="0" baseline="30000" dirty="0">
                          <a:effectLst/>
                        </a:rPr>
                        <a:t>4</a:t>
                      </a:r>
                      <a:endParaRPr lang="en-US" sz="2800" b="0" dirty="0">
                        <a:effectLst/>
                        <a:latin typeface="Times New Roman" charset="0"/>
                        <a:ea typeface="Calibri" charset="0"/>
                        <a:cs typeface="Times New Roman" charset="0"/>
                      </a:endParaRPr>
                    </a:p>
                  </a:txBody>
                  <a:tcPr marL="68580" marR="68580" marT="0" marB="0" anchor="b"/>
                </a:tc>
                <a:tc>
                  <a:txBody>
                    <a:bodyPr/>
                    <a:lstStyle/>
                    <a:p>
                      <a:pPr>
                        <a:spcAft>
                          <a:spcPts val="0"/>
                        </a:spcAft>
                      </a:pPr>
                      <a:r>
                        <a:rPr lang="en-CA" sz="2400" b="1" dirty="0">
                          <a:solidFill>
                            <a:schemeClr val="tx1"/>
                          </a:solidFill>
                          <a:effectLst/>
                          <a:latin typeface="+mn-lt"/>
                          <a:ea typeface="+mn-ea"/>
                          <a:cs typeface="+mn-cs"/>
                        </a:rPr>
                        <a:t>10.1</a:t>
                      </a:r>
                      <a:endParaRPr lang="en-US" sz="24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chemeClr val="tx1"/>
                          </a:solidFill>
                          <a:effectLst/>
                        </a:rPr>
                        <a:t>44.5</a:t>
                      </a:r>
                      <a:endParaRPr lang="en-US" sz="32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rgbClr val="FF0000"/>
                          </a:solidFill>
                          <a:effectLst/>
                        </a:rPr>
                        <a:t>36.7</a:t>
                      </a:r>
                      <a:endParaRPr lang="en-US" sz="3200" b="1" dirty="0">
                        <a:solidFill>
                          <a:srgbClr val="FF0000"/>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3200" b="1" dirty="0">
                          <a:solidFill>
                            <a:srgbClr val="FF0000"/>
                          </a:solidFill>
                          <a:effectLst/>
                        </a:rPr>
                        <a:t>50.2</a:t>
                      </a:r>
                      <a:endParaRPr lang="en-US" sz="3200" b="1" dirty="0">
                        <a:solidFill>
                          <a:srgbClr val="FF0000"/>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9"/>
                  </a:ext>
                </a:extLst>
              </a:tr>
            </a:tbl>
          </a:graphicData>
        </a:graphic>
      </p:graphicFrame>
      <p:sp>
        <p:nvSpPr>
          <p:cNvPr id="7" name="TextBox 6"/>
          <p:cNvSpPr txBox="1"/>
          <p:nvPr/>
        </p:nvSpPr>
        <p:spPr>
          <a:xfrm>
            <a:off x="391886" y="239486"/>
            <a:ext cx="11478062" cy="738664"/>
          </a:xfrm>
          <a:prstGeom prst="rect">
            <a:avLst/>
          </a:prstGeom>
          <a:noFill/>
        </p:spPr>
        <p:txBody>
          <a:bodyPr wrap="square" rtlCol="0">
            <a:spAutoFit/>
          </a:bodyPr>
          <a:lstStyle/>
          <a:p>
            <a:r>
              <a:rPr lang="en-CA" sz="2400" dirty="0">
                <a:solidFill>
                  <a:prstClr val="black"/>
                </a:solidFill>
              </a:rPr>
              <a:t>Positive Screening Percentages for Recent Mental Disorders Based on Self-Report Measures</a:t>
            </a:r>
          </a:p>
          <a:p>
            <a:r>
              <a:rPr lang="en-US" dirty="0">
                <a:solidFill>
                  <a:prstClr val="black"/>
                </a:solidFill>
              </a:rPr>
              <a:t>Mental Disorder Symptoms Among Public Safety Personnel in Canada (</a:t>
            </a:r>
            <a:r>
              <a:rPr lang="en-US" i="1" dirty="0">
                <a:solidFill>
                  <a:prstClr val="black"/>
                </a:solidFill>
              </a:rPr>
              <a:t>Canadian Journal of Psychiatry)</a:t>
            </a:r>
            <a:endParaRPr lang="en-US" dirty="0">
              <a:solidFill>
                <a:prstClr val="black"/>
              </a:solidFill>
              <a:latin typeface="Times New Roman" charset="0"/>
              <a:ea typeface="Calibri" charset="0"/>
              <a:cs typeface="Times New Roman" charset="0"/>
            </a:endParaRPr>
          </a:p>
        </p:txBody>
      </p:sp>
      <p:pic>
        <p:nvPicPr>
          <p:cNvPr id="8" name="Picture 7">
            <a:extLst>
              <a:ext uri="{FF2B5EF4-FFF2-40B4-BE49-F238E27FC236}">
                <a16:creationId xmlns:a16="http://schemas.microsoft.com/office/drawing/2014/main" id="{A80CF4EA-EA01-574C-AD20-3FA3E7482876}"/>
              </a:ext>
            </a:extLst>
          </p:cNvPr>
          <p:cNvPicPr>
            <a:picLocks noChangeAspect="1"/>
          </p:cNvPicPr>
          <p:nvPr/>
        </p:nvPicPr>
        <p:blipFill>
          <a:blip r:embed="rId2"/>
          <a:stretch>
            <a:fillRect/>
          </a:stretch>
        </p:blipFill>
        <p:spPr>
          <a:xfrm rot="410453">
            <a:off x="11182120" y="5652524"/>
            <a:ext cx="829368" cy="10726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3" name="Straight Connector 2"/>
          <p:cNvCxnSpPr/>
          <p:nvPr/>
        </p:nvCxnSpPr>
        <p:spPr>
          <a:xfrm flipV="1">
            <a:off x="391886" y="4857750"/>
            <a:ext cx="11380088" cy="714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754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471370" y="1256282"/>
          <a:ext cx="9713344" cy="2438400"/>
        </p:xfrm>
        <a:graphic>
          <a:graphicData uri="http://schemas.openxmlformats.org/drawingml/2006/table">
            <a:tbl>
              <a:tblPr firstRow="1" bandRow="1">
                <a:tableStyleId>{5C22544A-7EE6-4342-B048-85BDC9FD1C3A}</a:tableStyleId>
              </a:tblPr>
              <a:tblGrid>
                <a:gridCol w="4865298">
                  <a:extLst>
                    <a:ext uri="{9D8B030D-6E8A-4147-A177-3AD203B41FA5}">
                      <a16:colId xmlns:a16="http://schemas.microsoft.com/office/drawing/2014/main" val="20000"/>
                    </a:ext>
                  </a:extLst>
                </a:gridCol>
                <a:gridCol w="1621766">
                  <a:extLst>
                    <a:ext uri="{9D8B030D-6E8A-4147-A177-3AD203B41FA5}">
                      <a16:colId xmlns:a16="http://schemas.microsoft.com/office/drawing/2014/main" val="20001"/>
                    </a:ext>
                  </a:extLst>
                </a:gridCol>
                <a:gridCol w="1587260">
                  <a:extLst>
                    <a:ext uri="{9D8B030D-6E8A-4147-A177-3AD203B41FA5}">
                      <a16:colId xmlns:a16="http://schemas.microsoft.com/office/drawing/2014/main" val="20002"/>
                    </a:ext>
                  </a:extLst>
                </a:gridCol>
                <a:gridCol w="1639020">
                  <a:extLst>
                    <a:ext uri="{9D8B030D-6E8A-4147-A177-3AD203B41FA5}">
                      <a16:colId xmlns:a16="http://schemas.microsoft.com/office/drawing/2014/main" val="20003"/>
                    </a:ext>
                  </a:extLst>
                </a:gridCol>
              </a:tblGrid>
              <a:tr h="370840">
                <a:tc>
                  <a:txBody>
                    <a:bodyPr/>
                    <a:lstStyle/>
                    <a:p>
                      <a:pPr>
                        <a:spcAft>
                          <a:spcPts val="0"/>
                        </a:spcAft>
                      </a:pPr>
                      <a:endParaRPr lang="en-US" sz="2400" dirty="0">
                        <a:effectLst/>
                        <a:latin typeface="Times New Roman" charset="0"/>
                        <a:ea typeface="Calibri" charset="0"/>
                        <a:cs typeface="Times New Roman" charset="0"/>
                      </a:endParaRPr>
                    </a:p>
                  </a:txBody>
                  <a:tcPr marL="68580" marR="68580" marT="0" marB="0"/>
                </a:tc>
                <a:tc>
                  <a:txBody>
                    <a:bodyPr/>
                    <a:lstStyle/>
                    <a:p>
                      <a:pPr>
                        <a:spcAft>
                          <a:spcPts val="0"/>
                        </a:spcAft>
                      </a:pPr>
                      <a:r>
                        <a:rPr lang="en-CA" sz="2400" b="1" dirty="0">
                          <a:solidFill>
                            <a:schemeClr val="bg1"/>
                          </a:solidFill>
                          <a:effectLst/>
                        </a:rPr>
                        <a:t>Total Sample</a:t>
                      </a:r>
                      <a:endParaRPr lang="en-US" sz="2400" b="1" dirty="0">
                        <a:solidFill>
                          <a:schemeClr val="bg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400" b="1" dirty="0">
                          <a:solidFill>
                            <a:schemeClr val="bg1"/>
                          </a:solidFill>
                          <a:effectLst/>
                        </a:rPr>
                        <a:t>Police</a:t>
                      </a:r>
                      <a:endParaRPr lang="en-US" sz="2400" b="1" dirty="0">
                        <a:solidFill>
                          <a:schemeClr val="bg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400" b="1" dirty="0">
                          <a:solidFill>
                            <a:schemeClr val="bg1"/>
                          </a:solidFill>
                          <a:effectLst/>
                        </a:rPr>
                        <a:t>RCMP</a:t>
                      </a:r>
                      <a:endParaRPr lang="en-US" sz="2400" b="1" dirty="0">
                        <a:solidFill>
                          <a:schemeClr val="bg1"/>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370840">
                <a:tc>
                  <a:txBody>
                    <a:bodyPr/>
                    <a:lstStyle/>
                    <a:p>
                      <a:pPr>
                        <a:spcAft>
                          <a:spcPts val="0"/>
                        </a:spcAft>
                      </a:pPr>
                      <a:r>
                        <a:rPr lang="en-CA" sz="2800" b="0" dirty="0">
                          <a:effectLst/>
                        </a:rPr>
                        <a:t>0 mental disorders</a:t>
                      </a:r>
                      <a:endParaRPr lang="en-US" sz="2800" b="0" dirty="0">
                        <a:effectLst/>
                        <a:latin typeface="Times New Roman" charset="0"/>
                        <a:ea typeface="Calibri" charset="0"/>
                        <a:cs typeface="Times New Roman" charset="0"/>
                      </a:endParaRPr>
                    </a:p>
                  </a:txBody>
                  <a:tcPr marL="68580" marR="68580" marT="0" marB="0" anchor="b"/>
                </a:tc>
                <a:tc>
                  <a:txBody>
                    <a:bodyPr/>
                    <a:lstStyle/>
                    <a:p>
                      <a:pPr>
                        <a:spcAft>
                          <a:spcPts val="0"/>
                        </a:spcAft>
                      </a:pPr>
                      <a:r>
                        <a:rPr lang="en-CA" sz="2800" b="1" dirty="0">
                          <a:solidFill>
                            <a:schemeClr val="tx1"/>
                          </a:solidFill>
                          <a:effectLst/>
                        </a:rPr>
                        <a:t>58.2</a:t>
                      </a:r>
                      <a:endParaRPr lang="en-US" sz="28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800" b="1" dirty="0">
                          <a:solidFill>
                            <a:srgbClr val="FF0000"/>
                          </a:solidFill>
                          <a:effectLst/>
                        </a:rPr>
                        <a:t>65.9</a:t>
                      </a:r>
                      <a:endParaRPr lang="en-US" sz="2800" b="1" dirty="0">
                        <a:solidFill>
                          <a:srgbClr val="FF0000"/>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800" b="1" dirty="0">
                          <a:solidFill>
                            <a:srgbClr val="FF0000"/>
                          </a:solidFill>
                          <a:effectLst/>
                        </a:rPr>
                        <a:t>52.7</a:t>
                      </a:r>
                      <a:endParaRPr lang="en-US" sz="2800" b="1" dirty="0">
                        <a:solidFill>
                          <a:srgbClr val="FF0000"/>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1"/>
                  </a:ext>
                </a:extLst>
              </a:tr>
              <a:tr h="370840">
                <a:tc>
                  <a:txBody>
                    <a:bodyPr/>
                    <a:lstStyle/>
                    <a:p>
                      <a:pPr>
                        <a:spcAft>
                          <a:spcPts val="0"/>
                        </a:spcAft>
                      </a:pPr>
                      <a:r>
                        <a:rPr lang="en-CA" sz="2800" b="0" dirty="0">
                          <a:effectLst/>
                        </a:rPr>
                        <a:t>1 mental disorders</a:t>
                      </a:r>
                      <a:endParaRPr lang="en-US" sz="2800" b="0" dirty="0">
                        <a:effectLst/>
                        <a:latin typeface="Times New Roman" charset="0"/>
                        <a:ea typeface="Calibri" charset="0"/>
                        <a:cs typeface="Times New Roman" charset="0"/>
                      </a:endParaRPr>
                    </a:p>
                  </a:txBody>
                  <a:tcPr marL="68580" marR="68580" marT="0" marB="0" anchor="b"/>
                </a:tc>
                <a:tc>
                  <a:txBody>
                    <a:bodyPr/>
                    <a:lstStyle/>
                    <a:p>
                      <a:pPr>
                        <a:spcAft>
                          <a:spcPts val="0"/>
                        </a:spcAft>
                      </a:pPr>
                      <a:r>
                        <a:rPr lang="en-CA" sz="2800" b="1" dirty="0">
                          <a:solidFill>
                            <a:schemeClr val="tx1"/>
                          </a:solidFill>
                          <a:effectLst/>
                        </a:rPr>
                        <a:t>15.1</a:t>
                      </a:r>
                      <a:endParaRPr lang="en-US" sz="28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800" b="1" dirty="0">
                          <a:solidFill>
                            <a:srgbClr val="FF0000"/>
                          </a:solidFill>
                          <a:effectLst/>
                        </a:rPr>
                        <a:t>13.8</a:t>
                      </a:r>
                      <a:endParaRPr lang="en-US" sz="2800" b="1" dirty="0">
                        <a:solidFill>
                          <a:srgbClr val="FF0000"/>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800" b="1" dirty="0">
                          <a:solidFill>
                            <a:srgbClr val="FF0000"/>
                          </a:solidFill>
                          <a:effectLst/>
                        </a:rPr>
                        <a:t>14.8</a:t>
                      </a:r>
                      <a:endParaRPr lang="en-US" sz="2800" b="1" dirty="0">
                        <a:solidFill>
                          <a:srgbClr val="FF0000"/>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dirty="0">
                          <a:effectLst/>
                        </a:rPr>
                        <a:t>2 mental disorders</a:t>
                      </a:r>
                      <a:endParaRPr lang="en-US" sz="2800" b="0" dirty="0">
                        <a:effectLst/>
                        <a:latin typeface="Times New Roman" charset="0"/>
                        <a:ea typeface="Calibri" charset="0"/>
                        <a:cs typeface="Times New Roman" charset="0"/>
                      </a:endParaRPr>
                    </a:p>
                  </a:txBody>
                  <a:tcPr marL="68580" marR="68580" marT="0" marB="0" anchor="b"/>
                </a:tc>
                <a:tc>
                  <a:txBody>
                    <a:bodyPr/>
                    <a:lstStyle/>
                    <a:p>
                      <a:pPr>
                        <a:spcAft>
                          <a:spcPts val="0"/>
                        </a:spcAft>
                      </a:pPr>
                      <a:r>
                        <a:rPr lang="en-CA" sz="2800" b="1" dirty="0">
                          <a:solidFill>
                            <a:schemeClr val="tx1"/>
                          </a:solidFill>
                          <a:effectLst/>
                        </a:rPr>
                        <a:t>8.7</a:t>
                      </a:r>
                      <a:endParaRPr lang="en-US" sz="28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800" b="1" dirty="0">
                          <a:solidFill>
                            <a:srgbClr val="FF0000"/>
                          </a:solidFill>
                          <a:effectLst/>
                        </a:rPr>
                        <a:t>8.0</a:t>
                      </a:r>
                      <a:endParaRPr lang="en-US" sz="2800" b="1" dirty="0">
                        <a:solidFill>
                          <a:srgbClr val="FF0000"/>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800" b="1" dirty="0">
                          <a:solidFill>
                            <a:srgbClr val="FF0000"/>
                          </a:solidFill>
                          <a:effectLst/>
                        </a:rPr>
                        <a:t>8.1</a:t>
                      </a:r>
                      <a:endParaRPr lang="en-US" sz="2800" b="1" dirty="0">
                        <a:solidFill>
                          <a:srgbClr val="FF0000"/>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3"/>
                  </a:ext>
                </a:extLst>
              </a:tr>
              <a:tr h="370840">
                <a:tc>
                  <a:txBody>
                    <a:bodyPr/>
                    <a:lstStyle/>
                    <a:p>
                      <a:pPr>
                        <a:spcAft>
                          <a:spcPts val="0"/>
                        </a:spcAft>
                      </a:pPr>
                      <a:r>
                        <a:rPr lang="en-CA" sz="2800" b="0" dirty="0">
                          <a:effectLst/>
                        </a:rPr>
                        <a:t>3 or more mental disorders</a:t>
                      </a:r>
                      <a:endParaRPr lang="en-US" sz="2800" b="0" dirty="0">
                        <a:effectLst/>
                        <a:latin typeface="Times New Roman" charset="0"/>
                        <a:ea typeface="Calibri" charset="0"/>
                        <a:cs typeface="Times New Roman" charset="0"/>
                      </a:endParaRPr>
                    </a:p>
                  </a:txBody>
                  <a:tcPr marL="68580" marR="68580" marT="0" marB="0" anchor="b"/>
                </a:tc>
                <a:tc>
                  <a:txBody>
                    <a:bodyPr/>
                    <a:lstStyle/>
                    <a:p>
                      <a:pPr>
                        <a:spcAft>
                          <a:spcPts val="0"/>
                        </a:spcAft>
                      </a:pPr>
                      <a:r>
                        <a:rPr lang="en-CA" sz="2800" b="1" dirty="0">
                          <a:solidFill>
                            <a:schemeClr val="tx1"/>
                          </a:solidFill>
                          <a:effectLst/>
                        </a:rPr>
                        <a:t>18.0</a:t>
                      </a:r>
                      <a:endParaRPr lang="en-US" sz="28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800" b="1" dirty="0">
                          <a:solidFill>
                            <a:srgbClr val="FF0000"/>
                          </a:solidFill>
                          <a:effectLst/>
                        </a:rPr>
                        <a:t>12.3</a:t>
                      </a:r>
                      <a:endParaRPr lang="en-US" sz="2800" b="1" dirty="0">
                        <a:solidFill>
                          <a:srgbClr val="FF0000"/>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800" b="1" dirty="0">
                          <a:solidFill>
                            <a:srgbClr val="FF0000"/>
                          </a:solidFill>
                          <a:effectLst/>
                        </a:rPr>
                        <a:t>24.4</a:t>
                      </a:r>
                      <a:endParaRPr lang="en-US" sz="2800" b="1" dirty="0">
                        <a:solidFill>
                          <a:srgbClr val="FF0000"/>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4"/>
                  </a:ext>
                </a:extLst>
              </a:tr>
            </a:tbl>
          </a:graphicData>
        </a:graphic>
      </p:graphicFrame>
      <p:sp>
        <p:nvSpPr>
          <p:cNvPr id="7" name="TextBox 6"/>
          <p:cNvSpPr txBox="1"/>
          <p:nvPr/>
        </p:nvSpPr>
        <p:spPr>
          <a:xfrm>
            <a:off x="391886" y="239486"/>
            <a:ext cx="11478062" cy="738664"/>
          </a:xfrm>
          <a:prstGeom prst="rect">
            <a:avLst/>
          </a:prstGeom>
          <a:noFill/>
        </p:spPr>
        <p:txBody>
          <a:bodyPr wrap="square" rtlCol="0">
            <a:spAutoFit/>
          </a:bodyPr>
          <a:lstStyle/>
          <a:p>
            <a:r>
              <a:rPr lang="en-CA" sz="2400" dirty="0">
                <a:solidFill>
                  <a:prstClr val="black"/>
                </a:solidFill>
              </a:rPr>
              <a:t>Mental Disorder Count</a:t>
            </a:r>
          </a:p>
          <a:p>
            <a:r>
              <a:rPr lang="en-US" dirty="0">
                <a:solidFill>
                  <a:prstClr val="black"/>
                </a:solidFill>
              </a:rPr>
              <a:t>Mental Disorder Symptoms Among Public Safety Personnel in Canada (</a:t>
            </a:r>
            <a:r>
              <a:rPr lang="en-US" i="1" dirty="0">
                <a:solidFill>
                  <a:prstClr val="black"/>
                </a:solidFill>
              </a:rPr>
              <a:t>Canadian Journal of Psychiatry)</a:t>
            </a:r>
            <a:endParaRPr lang="en-US" dirty="0">
              <a:solidFill>
                <a:prstClr val="black"/>
              </a:solidFill>
              <a:latin typeface="Times New Roman" charset="0"/>
              <a:ea typeface="Calibri" charset="0"/>
              <a:cs typeface="Times New Roman" charset="0"/>
            </a:endParaRPr>
          </a:p>
        </p:txBody>
      </p:sp>
      <p:pic>
        <p:nvPicPr>
          <p:cNvPr id="8" name="Picture 7">
            <a:extLst>
              <a:ext uri="{FF2B5EF4-FFF2-40B4-BE49-F238E27FC236}">
                <a16:creationId xmlns:a16="http://schemas.microsoft.com/office/drawing/2014/main" id="{A80CF4EA-EA01-574C-AD20-3FA3E7482876}"/>
              </a:ext>
            </a:extLst>
          </p:cNvPr>
          <p:cNvPicPr>
            <a:picLocks noChangeAspect="1"/>
          </p:cNvPicPr>
          <p:nvPr/>
        </p:nvPicPr>
        <p:blipFill>
          <a:blip r:embed="rId2"/>
          <a:stretch>
            <a:fillRect/>
          </a:stretch>
        </p:blipFill>
        <p:spPr>
          <a:xfrm rot="410453">
            <a:off x="10979648" y="5456580"/>
            <a:ext cx="829368" cy="10726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7883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80CF4EA-EA01-574C-AD20-3FA3E7482876}"/>
              </a:ext>
            </a:extLst>
          </p:cNvPr>
          <p:cNvPicPr>
            <a:picLocks noChangeAspect="1"/>
          </p:cNvPicPr>
          <p:nvPr/>
        </p:nvPicPr>
        <p:blipFill>
          <a:blip r:embed="rId3"/>
          <a:stretch>
            <a:fillRect/>
          </a:stretch>
        </p:blipFill>
        <p:spPr>
          <a:xfrm rot="410453">
            <a:off x="10988724" y="227237"/>
            <a:ext cx="931227" cy="1204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582706" y="280602"/>
            <a:ext cx="10972800" cy="733891"/>
          </a:xfrm>
        </p:spPr>
        <p:txBody>
          <a:bodyPr>
            <a:normAutofit fontScale="90000"/>
          </a:bodyPr>
          <a:lstStyle/>
          <a:p>
            <a:r>
              <a:rPr lang="en-US" sz="4000" dirty="0"/>
              <a:t>Mental Disorder Symptoms Among Public Safety Personnel in Canada (</a:t>
            </a:r>
            <a:r>
              <a:rPr lang="en-US" sz="4000" i="1" dirty="0"/>
              <a:t>Canadian Journal of Pain)</a:t>
            </a:r>
            <a:endParaRPr lang="en-US" sz="4000" dirty="0"/>
          </a:p>
        </p:txBody>
      </p:sp>
      <p:sp>
        <p:nvSpPr>
          <p:cNvPr id="3" name="Content Placeholder 2"/>
          <p:cNvSpPr>
            <a:spLocks noGrp="1"/>
          </p:cNvSpPr>
          <p:nvPr>
            <p:ph idx="1"/>
          </p:nvPr>
        </p:nvSpPr>
        <p:spPr>
          <a:xfrm>
            <a:off x="582705" y="1326780"/>
            <a:ext cx="10972801" cy="4787152"/>
          </a:xfrm>
        </p:spPr>
        <p:txBody>
          <a:bodyPr>
            <a:normAutofit/>
          </a:bodyPr>
          <a:lstStyle/>
          <a:p>
            <a:r>
              <a:rPr lang="en-US" sz="2600" dirty="0"/>
              <a:t>all PSP categories screened positively at substantial rates for several different OSIs</a:t>
            </a:r>
          </a:p>
          <a:p>
            <a:r>
              <a:rPr lang="en-US" sz="2600" dirty="0"/>
              <a:t>Demographic Comparisons</a:t>
            </a:r>
          </a:p>
          <a:p>
            <a:pPr marL="1263650" lvl="3"/>
            <a:r>
              <a:rPr lang="en-US" sz="2600" dirty="0"/>
              <a:t>women screened positively </a:t>
            </a:r>
            <a:r>
              <a:rPr lang="en-US" sz="2600" i="1" dirty="0"/>
              <a:t>more than</a:t>
            </a:r>
            <a:r>
              <a:rPr lang="en-US" sz="2600" dirty="0"/>
              <a:t> men</a:t>
            </a:r>
          </a:p>
          <a:p>
            <a:pPr marL="1263650" lvl="3"/>
            <a:r>
              <a:rPr lang="en-US" sz="2600" dirty="0"/>
              <a:t>persons with more years of service screened positively </a:t>
            </a:r>
            <a:r>
              <a:rPr lang="en-US" sz="2600" i="1" dirty="0"/>
              <a:t>more</a:t>
            </a:r>
            <a:endParaRPr lang="en-US" sz="2600" dirty="0"/>
          </a:p>
          <a:p>
            <a:pPr marL="1263650" lvl="3"/>
            <a:r>
              <a:rPr lang="en-US" sz="2600" dirty="0"/>
              <a:t>married persons screened positively </a:t>
            </a:r>
            <a:r>
              <a:rPr lang="en-US" sz="2600" i="1" dirty="0"/>
              <a:t>less than</a:t>
            </a:r>
            <a:r>
              <a:rPr lang="en-US" sz="2600" dirty="0"/>
              <a:t> others</a:t>
            </a:r>
          </a:p>
          <a:p>
            <a:pPr marL="1263650" lvl="3"/>
            <a:r>
              <a:rPr lang="en-US" sz="2600" dirty="0"/>
              <a:t>university educated persons screened positively </a:t>
            </a:r>
            <a:r>
              <a:rPr lang="en-US" sz="2600" i="1" dirty="0"/>
              <a:t>less than</a:t>
            </a:r>
            <a:r>
              <a:rPr lang="en-US" sz="2600" dirty="0"/>
              <a:t> others</a:t>
            </a:r>
          </a:p>
          <a:p>
            <a:pPr marL="1263650" lvl="3"/>
            <a:r>
              <a:rPr lang="en-US" sz="2600" i="1" u="sng" dirty="0"/>
              <a:t>no differences</a:t>
            </a:r>
            <a:r>
              <a:rPr lang="en-US" sz="2600" u="sng" dirty="0"/>
              <a:t> </a:t>
            </a:r>
            <a:r>
              <a:rPr lang="en-US" sz="2600" dirty="0"/>
              <a:t>based on age, ethnicity, or urban/rural location</a:t>
            </a:r>
          </a:p>
          <a:p>
            <a:pPr lvl="1"/>
            <a:endParaRPr lang="en-US" sz="2400" dirty="0"/>
          </a:p>
        </p:txBody>
      </p:sp>
    </p:spTree>
    <p:extLst>
      <p:ext uri="{BB962C8B-B14F-4D97-AF65-F5344CB8AC3E}">
        <p14:creationId xmlns:p14="http://schemas.microsoft.com/office/powerpoint/2010/main" val="1891724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978642225"/>
              </p:ext>
            </p:extLst>
          </p:nvPr>
        </p:nvGraphicFramePr>
        <p:xfrm>
          <a:off x="471370" y="1256282"/>
          <a:ext cx="11300604" cy="4998720"/>
        </p:xfrm>
        <a:graphic>
          <a:graphicData uri="http://schemas.openxmlformats.org/drawingml/2006/table">
            <a:tbl>
              <a:tblPr firstRow="1" bandRow="1">
                <a:tableStyleId>{5C22544A-7EE6-4342-B048-85BDC9FD1C3A}</a:tableStyleId>
              </a:tblPr>
              <a:tblGrid>
                <a:gridCol w="4865298">
                  <a:extLst>
                    <a:ext uri="{9D8B030D-6E8A-4147-A177-3AD203B41FA5}">
                      <a16:colId xmlns:a16="http://schemas.microsoft.com/office/drawing/2014/main" val="20000"/>
                    </a:ext>
                  </a:extLst>
                </a:gridCol>
                <a:gridCol w="1587260">
                  <a:extLst>
                    <a:ext uri="{9D8B030D-6E8A-4147-A177-3AD203B41FA5}">
                      <a16:colId xmlns:a16="http://schemas.microsoft.com/office/drawing/2014/main" val="20001"/>
                    </a:ext>
                  </a:extLst>
                </a:gridCol>
                <a:gridCol w="1621766">
                  <a:extLst>
                    <a:ext uri="{9D8B030D-6E8A-4147-A177-3AD203B41FA5}">
                      <a16:colId xmlns:a16="http://schemas.microsoft.com/office/drawing/2014/main" val="20002"/>
                    </a:ext>
                  </a:extLst>
                </a:gridCol>
                <a:gridCol w="1587260">
                  <a:extLst>
                    <a:ext uri="{9D8B030D-6E8A-4147-A177-3AD203B41FA5}">
                      <a16:colId xmlns:a16="http://schemas.microsoft.com/office/drawing/2014/main" val="20003"/>
                    </a:ext>
                  </a:extLst>
                </a:gridCol>
                <a:gridCol w="1639020">
                  <a:extLst>
                    <a:ext uri="{9D8B030D-6E8A-4147-A177-3AD203B41FA5}">
                      <a16:colId xmlns:a16="http://schemas.microsoft.com/office/drawing/2014/main" val="20004"/>
                    </a:ext>
                  </a:extLst>
                </a:gridCol>
              </a:tblGrid>
              <a:tr h="370840">
                <a:tc>
                  <a:txBody>
                    <a:bodyPr/>
                    <a:lstStyle/>
                    <a:p>
                      <a:pPr>
                        <a:spcAft>
                          <a:spcPts val="0"/>
                        </a:spcAft>
                      </a:pPr>
                      <a:endParaRPr lang="en-US" sz="2400" dirty="0">
                        <a:effectLst/>
                        <a:latin typeface="Times New Roman" charset="0"/>
                        <a:ea typeface="Calibri" charset="0"/>
                        <a:cs typeface="Times New Roman"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dirty="0">
                          <a:solidFill>
                            <a:schemeClr val="bg1"/>
                          </a:solidFill>
                          <a:effectLst/>
                        </a:rPr>
                        <a:t>Gen ~</a:t>
                      </a:r>
                      <a:endParaRPr lang="en-US" sz="2400" b="1" dirty="0">
                        <a:solidFill>
                          <a:schemeClr val="bg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400" b="1" dirty="0">
                          <a:solidFill>
                            <a:schemeClr val="bg1"/>
                          </a:solidFill>
                          <a:effectLst/>
                        </a:rPr>
                        <a:t>Total Sample</a:t>
                      </a:r>
                      <a:endParaRPr lang="en-US" sz="2400" b="1" dirty="0">
                        <a:solidFill>
                          <a:schemeClr val="bg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400" b="1" dirty="0">
                          <a:solidFill>
                            <a:schemeClr val="bg1"/>
                          </a:solidFill>
                          <a:effectLst/>
                        </a:rPr>
                        <a:t>Police</a:t>
                      </a:r>
                      <a:endParaRPr lang="en-US" sz="2400" b="1" dirty="0">
                        <a:solidFill>
                          <a:schemeClr val="bg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400" b="1" dirty="0">
                          <a:solidFill>
                            <a:schemeClr val="bg1"/>
                          </a:solidFill>
                          <a:effectLst/>
                        </a:rPr>
                        <a:t>RCMP</a:t>
                      </a:r>
                      <a:endParaRPr lang="en-US" sz="2400" b="1" dirty="0">
                        <a:solidFill>
                          <a:schemeClr val="bg1"/>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1" dirty="0">
                          <a:solidFill>
                            <a:schemeClr val="accent2">
                              <a:lumMod val="75000"/>
                            </a:schemeClr>
                          </a:solidFill>
                          <a:effectLst/>
                          <a:latin typeface="+mn-lt"/>
                          <a:ea typeface="Calibri" panose="020F0502020204030204" pitchFamily="34" charset="0"/>
                          <a:cs typeface="Times New Roman" panose="02020603050405020304" pitchFamily="18" charset="0"/>
                        </a:rPr>
                        <a:t>Any Chronic Pain</a:t>
                      </a:r>
                    </a:p>
                  </a:txBody>
                  <a:tcPr marL="68580" marR="68580" marT="0" marB="0"/>
                </a:tc>
                <a:tc>
                  <a:txBody>
                    <a:bodyPr/>
                    <a:lstStyle/>
                    <a:p>
                      <a:pPr>
                        <a:spcAft>
                          <a:spcPts val="0"/>
                        </a:spcAft>
                      </a:pPr>
                      <a:r>
                        <a:rPr lang="en-CA" sz="2800" b="1" dirty="0">
                          <a:solidFill>
                            <a:schemeClr val="accent2">
                              <a:lumMod val="75000"/>
                            </a:schemeClr>
                          </a:solidFill>
                          <a:effectLst/>
                        </a:rPr>
                        <a:t>18.9</a:t>
                      </a:r>
                    </a:p>
                  </a:txBody>
                  <a:tcPr marL="68580" marR="68580" marT="0" marB="0"/>
                </a:tc>
                <a:tc>
                  <a:txBody>
                    <a:bodyPr/>
                    <a:lstStyle/>
                    <a:p>
                      <a:pPr>
                        <a:spcAft>
                          <a:spcPts val="0"/>
                        </a:spcAft>
                      </a:pPr>
                      <a:r>
                        <a:rPr lang="en-CA" sz="2800" b="1" dirty="0">
                          <a:solidFill>
                            <a:schemeClr val="accent2">
                              <a:lumMod val="75000"/>
                            </a:schemeClr>
                          </a:solidFill>
                          <a:effectLst/>
                          <a:latin typeface="+mn-lt"/>
                          <a:ea typeface="Calibri" panose="020F0502020204030204" pitchFamily="34" charset="0"/>
                          <a:cs typeface="Times New Roman" panose="02020603050405020304" pitchFamily="18" charset="0"/>
                        </a:rPr>
                        <a:t>40.2</a:t>
                      </a:r>
                    </a:p>
                  </a:txBody>
                  <a:tcPr marL="68580" marR="68580" marT="0" marB="0"/>
                </a:tc>
                <a:tc>
                  <a:txBody>
                    <a:bodyPr/>
                    <a:lstStyle/>
                    <a:p>
                      <a:pPr>
                        <a:spcAft>
                          <a:spcPts val="0"/>
                        </a:spcAft>
                      </a:pPr>
                      <a:r>
                        <a:rPr lang="en-CA" sz="2800" b="1" dirty="0">
                          <a:solidFill>
                            <a:schemeClr val="accent2">
                              <a:lumMod val="75000"/>
                            </a:schemeClr>
                          </a:solidFill>
                          <a:effectLst/>
                          <a:latin typeface="+mn-lt"/>
                          <a:ea typeface="Calibri" panose="020F0502020204030204" pitchFamily="34" charset="0"/>
                          <a:cs typeface="Times New Roman" panose="02020603050405020304" pitchFamily="18" charset="0"/>
                        </a:rPr>
                        <a:t>35.9</a:t>
                      </a:r>
                    </a:p>
                  </a:txBody>
                  <a:tcPr marL="68580" marR="68580" marT="0" marB="0"/>
                </a:tc>
                <a:tc>
                  <a:txBody>
                    <a:bodyPr/>
                    <a:lstStyle/>
                    <a:p>
                      <a:pPr>
                        <a:spcAft>
                          <a:spcPts val="0"/>
                        </a:spcAft>
                      </a:pPr>
                      <a:r>
                        <a:rPr lang="en-CA" sz="2800" b="1" dirty="0">
                          <a:solidFill>
                            <a:schemeClr val="accent2">
                              <a:lumMod val="75000"/>
                            </a:schemeClr>
                          </a:solidFill>
                          <a:effectLst/>
                          <a:latin typeface="+mn-lt"/>
                          <a:ea typeface="Calibri" panose="020F0502020204030204" pitchFamily="34" charset="0"/>
                          <a:cs typeface="Times New Roman" panose="02020603050405020304" pitchFamily="18" charset="0"/>
                        </a:rPr>
                        <a:t>43.4</a:t>
                      </a:r>
                    </a:p>
                  </a:txBody>
                  <a:tcPr marL="68580" marR="68580" marT="0" marB="0"/>
                </a:tc>
                <a:extLst>
                  <a:ext uri="{0D108BD9-81ED-4DB2-BD59-A6C34878D82A}">
                    <a16:rowId xmlns:a16="http://schemas.microsoft.com/office/drawing/2014/main" val="10001"/>
                  </a:ext>
                </a:extLst>
              </a:tr>
              <a:tr h="370840">
                <a:tc>
                  <a:txBody>
                    <a:bodyPr/>
                    <a:lstStyle/>
                    <a:p>
                      <a:pPr>
                        <a:spcAft>
                          <a:spcPts val="0"/>
                        </a:spcAft>
                      </a:pPr>
                      <a:r>
                        <a:rPr lang="en-CA" sz="2800" b="0" dirty="0">
                          <a:effectLst/>
                          <a:latin typeface="+mn-lt"/>
                          <a:ea typeface="Calibri" panose="020F0502020204030204" pitchFamily="34" charset="0"/>
                          <a:cs typeface="Times New Roman" panose="02020603050405020304" pitchFamily="18" charset="0"/>
                        </a:rPr>
                        <a:t>Lower back</a:t>
                      </a:r>
                    </a:p>
                  </a:txBody>
                  <a:tcPr marL="68580" marR="68580" marT="0" marB="0"/>
                </a:tc>
                <a:tc>
                  <a:txBody>
                    <a:bodyPr/>
                    <a:lstStyle/>
                    <a:p>
                      <a:pPr>
                        <a:spcAft>
                          <a:spcPts val="0"/>
                        </a:spcAft>
                      </a:pPr>
                      <a:r>
                        <a:rPr lang="en-US" sz="2800" b="1" dirty="0">
                          <a:solidFill>
                            <a:schemeClr val="tx1"/>
                          </a:solidFill>
                          <a:effectLst/>
                          <a:latin typeface="+mn-lt"/>
                          <a:ea typeface="Calibri" charset="0"/>
                          <a:cs typeface="Times New Roman" charset="0"/>
                        </a:rPr>
                        <a:t>22.3</a:t>
                      </a:r>
                    </a:p>
                  </a:txBody>
                  <a:tcPr marL="68580" marR="68580" marT="0" marB="0"/>
                </a:tc>
                <a:tc>
                  <a:txBody>
                    <a:bodyPr/>
                    <a:lstStyle/>
                    <a:p>
                      <a:pPr>
                        <a:spcAft>
                          <a:spcPts val="0"/>
                        </a:spcAft>
                      </a:pPr>
                      <a:r>
                        <a:rPr lang="en-CA" sz="2800" b="1" dirty="0">
                          <a:solidFill>
                            <a:schemeClr val="tx1"/>
                          </a:solidFill>
                          <a:effectLst/>
                          <a:latin typeface="+mn-lt"/>
                          <a:ea typeface="Calibri" panose="020F0502020204030204" pitchFamily="34" charset="0"/>
                          <a:cs typeface="Times New Roman" panose="02020603050405020304" pitchFamily="18" charset="0"/>
                        </a:rPr>
                        <a:t>24.0</a:t>
                      </a:r>
                    </a:p>
                  </a:txBody>
                  <a:tcPr marL="68580" marR="68580" marT="0" marB="0"/>
                </a:tc>
                <a:tc>
                  <a:txBody>
                    <a:bodyPr/>
                    <a:lstStyle/>
                    <a:p>
                      <a:pPr>
                        <a:spcAft>
                          <a:spcPts val="0"/>
                        </a:spcAft>
                      </a:pPr>
                      <a:r>
                        <a:rPr lang="en-CA" sz="2800" b="1" dirty="0">
                          <a:solidFill>
                            <a:srgbClr val="FF0000"/>
                          </a:solidFill>
                          <a:effectLst/>
                          <a:latin typeface="+mn-lt"/>
                          <a:ea typeface="Calibri" panose="020F0502020204030204" pitchFamily="34" charset="0"/>
                          <a:cs typeface="Times New Roman" panose="02020603050405020304" pitchFamily="18" charset="0"/>
                        </a:rPr>
                        <a:t>22.1</a:t>
                      </a:r>
                    </a:p>
                  </a:txBody>
                  <a:tcPr marL="68580" marR="68580" marT="0" marB="0"/>
                </a:tc>
                <a:tc>
                  <a:txBody>
                    <a:bodyPr/>
                    <a:lstStyle/>
                    <a:p>
                      <a:pPr>
                        <a:spcAft>
                          <a:spcPts val="0"/>
                        </a:spcAft>
                      </a:pPr>
                      <a:r>
                        <a:rPr lang="en-CA" sz="2800" b="1" dirty="0">
                          <a:solidFill>
                            <a:srgbClr val="FF0000"/>
                          </a:solidFill>
                          <a:effectLst/>
                          <a:latin typeface="+mn-lt"/>
                          <a:ea typeface="Calibri" panose="020F0502020204030204" pitchFamily="34" charset="0"/>
                          <a:cs typeface="Times New Roman" panose="02020603050405020304" pitchFamily="18" charset="0"/>
                        </a:rPr>
                        <a:t>26.5</a:t>
                      </a:r>
                    </a:p>
                  </a:txBody>
                  <a:tcPr marL="68580" marR="68580" marT="0" marB="0"/>
                </a:tc>
                <a:extLst>
                  <a:ext uri="{0D108BD9-81ED-4DB2-BD59-A6C34878D82A}">
                    <a16:rowId xmlns:a16="http://schemas.microsoft.com/office/drawing/2014/main" val="10002"/>
                  </a:ext>
                </a:extLst>
              </a:tr>
              <a:tr h="370840">
                <a:tc>
                  <a:txBody>
                    <a:bodyPr/>
                    <a:lstStyle/>
                    <a:p>
                      <a:pPr>
                        <a:spcAft>
                          <a:spcPts val="0"/>
                        </a:spcAft>
                      </a:pPr>
                      <a:r>
                        <a:rPr lang="en-CA" sz="2800" b="0" dirty="0">
                          <a:effectLst/>
                          <a:latin typeface="+mn-lt"/>
                          <a:ea typeface="Calibri" panose="020F0502020204030204" pitchFamily="34" charset="0"/>
                          <a:cs typeface="Times New Roman" panose="02020603050405020304" pitchFamily="18" charset="0"/>
                        </a:rPr>
                        <a:t>Shoulder</a:t>
                      </a:r>
                    </a:p>
                  </a:txBody>
                  <a:tcPr marL="68580" marR="68580" marT="0" marB="0"/>
                </a:tc>
                <a:tc>
                  <a:txBody>
                    <a:bodyPr/>
                    <a:lstStyle/>
                    <a:p>
                      <a:pPr>
                        <a:spcAft>
                          <a:spcPts val="0"/>
                        </a:spcAft>
                      </a:pPr>
                      <a:r>
                        <a:rPr lang="en-US" sz="2800" b="1" dirty="0">
                          <a:solidFill>
                            <a:schemeClr val="tx1"/>
                          </a:solidFill>
                          <a:effectLst/>
                          <a:latin typeface="+mn-lt"/>
                          <a:ea typeface="Calibri" charset="0"/>
                          <a:cs typeface="Times New Roman" charset="0"/>
                        </a:rPr>
                        <a:t>6.1</a:t>
                      </a:r>
                    </a:p>
                  </a:txBody>
                  <a:tcPr marL="68580" marR="68580" marT="0" marB="0"/>
                </a:tc>
                <a:tc>
                  <a:txBody>
                    <a:bodyPr/>
                    <a:lstStyle/>
                    <a:p>
                      <a:pPr>
                        <a:spcAft>
                          <a:spcPts val="0"/>
                        </a:spcAft>
                      </a:pPr>
                      <a:r>
                        <a:rPr lang="en-CA" sz="2800" b="1" dirty="0">
                          <a:solidFill>
                            <a:schemeClr val="tx1"/>
                          </a:solidFill>
                          <a:effectLst/>
                          <a:latin typeface="+mn-lt"/>
                          <a:ea typeface="Calibri" panose="020F0502020204030204" pitchFamily="34" charset="0"/>
                          <a:cs typeface="Times New Roman" panose="02020603050405020304" pitchFamily="18" charset="0"/>
                        </a:rPr>
                        <a:t>17.6</a:t>
                      </a:r>
                    </a:p>
                  </a:txBody>
                  <a:tcPr marL="68580" marR="68580" marT="0" marB="0"/>
                </a:tc>
                <a:tc>
                  <a:txBody>
                    <a:bodyPr/>
                    <a:lstStyle/>
                    <a:p>
                      <a:pPr>
                        <a:spcAft>
                          <a:spcPts val="0"/>
                        </a:spcAft>
                      </a:pPr>
                      <a:r>
                        <a:rPr lang="en-CA" sz="2800" b="1" dirty="0">
                          <a:solidFill>
                            <a:srgbClr val="FF0000"/>
                          </a:solidFill>
                          <a:effectLst/>
                          <a:latin typeface="+mn-lt"/>
                          <a:ea typeface="Calibri" panose="020F0502020204030204" pitchFamily="34" charset="0"/>
                          <a:cs typeface="Times New Roman" panose="02020603050405020304" pitchFamily="18" charset="0"/>
                        </a:rPr>
                        <a:t>14.7</a:t>
                      </a:r>
                    </a:p>
                  </a:txBody>
                  <a:tcPr marL="68580" marR="68580" marT="0" marB="0"/>
                </a:tc>
                <a:tc>
                  <a:txBody>
                    <a:bodyPr/>
                    <a:lstStyle/>
                    <a:p>
                      <a:pPr>
                        <a:spcAft>
                          <a:spcPts val="0"/>
                        </a:spcAft>
                      </a:pPr>
                      <a:r>
                        <a:rPr lang="en-CA" sz="2800" b="1" dirty="0">
                          <a:solidFill>
                            <a:srgbClr val="FF0000"/>
                          </a:solidFill>
                          <a:effectLst/>
                          <a:latin typeface="+mn-lt"/>
                          <a:ea typeface="Calibri" panose="020F0502020204030204" pitchFamily="34" charset="0"/>
                          <a:cs typeface="Times New Roman" panose="02020603050405020304" pitchFamily="18" charset="0"/>
                        </a:rPr>
                        <a:t>19.6</a:t>
                      </a:r>
                    </a:p>
                  </a:txBody>
                  <a:tcPr marL="68580" marR="68580" marT="0" marB="0"/>
                </a:tc>
                <a:extLst>
                  <a:ext uri="{0D108BD9-81ED-4DB2-BD59-A6C34878D82A}">
                    <a16:rowId xmlns:a16="http://schemas.microsoft.com/office/drawing/2014/main" val="10003"/>
                  </a:ext>
                </a:extLst>
              </a:tr>
              <a:tr h="370840">
                <a:tc>
                  <a:txBody>
                    <a:bodyPr/>
                    <a:lstStyle/>
                    <a:p>
                      <a:pPr>
                        <a:spcAft>
                          <a:spcPts val="0"/>
                        </a:spcAft>
                      </a:pPr>
                      <a:r>
                        <a:rPr lang="en-CA" sz="2800" b="0" dirty="0">
                          <a:effectLst/>
                          <a:latin typeface="+mn-lt"/>
                          <a:ea typeface="Calibri" panose="020F0502020204030204" pitchFamily="34" charset="0"/>
                          <a:cs typeface="Times New Roman" panose="02020603050405020304" pitchFamily="18" charset="0"/>
                        </a:rPr>
                        <a:t>Neck</a:t>
                      </a:r>
                    </a:p>
                  </a:txBody>
                  <a:tcPr marL="68580" marR="68580" marT="0" marB="0"/>
                </a:tc>
                <a:tc>
                  <a:txBody>
                    <a:bodyPr/>
                    <a:lstStyle/>
                    <a:p>
                      <a:pPr>
                        <a:spcAft>
                          <a:spcPts val="0"/>
                        </a:spcAft>
                      </a:pPr>
                      <a:r>
                        <a:rPr lang="en-US" sz="2800" b="1" dirty="0">
                          <a:solidFill>
                            <a:schemeClr val="tx1"/>
                          </a:solidFill>
                          <a:effectLst/>
                          <a:latin typeface="+mn-lt"/>
                          <a:ea typeface="Calibri" charset="0"/>
                          <a:cs typeface="Times New Roman" charset="0"/>
                        </a:rPr>
                        <a:t>5.4</a:t>
                      </a:r>
                    </a:p>
                  </a:txBody>
                  <a:tcPr marL="68580" marR="68580" marT="0" marB="0"/>
                </a:tc>
                <a:tc>
                  <a:txBody>
                    <a:bodyPr/>
                    <a:lstStyle/>
                    <a:p>
                      <a:pPr>
                        <a:spcAft>
                          <a:spcPts val="0"/>
                        </a:spcAft>
                      </a:pPr>
                      <a:r>
                        <a:rPr lang="en-CA" sz="2800" b="1" dirty="0">
                          <a:solidFill>
                            <a:schemeClr val="tx1"/>
                          </a:solidFill>
                          <a:effectLst/>
                          <a:latin typeface="+mn-lt"/>
                          <a:ea typeface="Calibri" panose="020F0502020204030204" pitchFamily="34" charset="0"/>
                          <a:cs typeface="Times New Roman" panose="02020603050405020304" pitchFamily="18" charset="0"/>
                        </a:rPr>
                        <a:t>16.8</a:t>
                      </a:r>
                    </a:p>
                  </a:txBody>
                  <a:tcPr marL="68580" marR="68580" marT="0" marB="0"/>
                </a:tc>
                <a:tc>
                  <a:txBody>
                    <a:bodyPr/>
                    <a:lstStyle/>
                    <a:p>
                      <a:pPr>
                        <a:spcAft>
                          <a:spcPts val="0"/>
                        </a:spcAft>
                      </a:pPr>
                      <a:r>
                        <a:rPr lang="en-CA" sz="2800" b="1" dirty="0">
                          <a:solidFill>
                            <a:srgbClr val="FF0000"/>
                          </a:solidFill>
                          <a:effectLst/>
                          <a:latin typeface="+mn-lt"/>
                          <a:ea typeface="Calibri" panose="020F0502020204030204" pitchFamily="34" charset="0"/>
                          <a:cs typeface="Times New Roman" panose="02020603050405020304" pitchFamily="18" charset="0"/>
                        </a:rPr>
                        <a:t>15.4</a:t>
                      </a:r>
                    </a:p>
                  </a:txBody>
                  <a:tcPr marL="68580" marR="68580" marT="0" marB="0"/>
                </a:tc>
                <a:tc>
                  <a:txBody>
                    <a:bodyPr/>
                    <a:lstStyle/>
                    <a:p>
                      <a:pPr>
                        <a:spcAft>
                          <a:spcPts val="0"/>
                        </a:spcAft>
                      </a:pPr>
                      <a:r>
                        <a:rPr lang="en-CA" sz="2800" b="1" dirty="0">
                          <a:solidFill>
                            <a:srgbClr val="FF0000"/>
                          </a:solidFill>
                          <a:effectLst/>
                          <a:latin typeface="+mn-lt"/>
                          <a:ea typeface="Calibri" panose="020F0502020204030204" pitchFamily="34" charset="0"/>
                          <a:cs typeface="Times New Roman" panose="02020603050405020304" pitchFamily="18" charset="0"/>
                        </a:rPr>
                        <a:t>17.8</a:t>
                      </a:r>
                    </a:p>
                  </a:txBody>
                  <a:tcPr marL="68580" marR="68580" marT="0" marB="0"/>
                </a:tc>
                <a:extLst>
                  <a:ext uri="{0D108BD9-81ED-4DB2-BD59-A6C34878D82A}">
                    <a16:rowId xmlns:a16="http://schemas.microsoft.com/office/drawing/2014/main" val="10004"/>
                  </a:ext>
                </a:extLst>
              </a:tr>
              <a:tr h="370840">
                <a:tc>
                  <a:txBody>
                    <a:bodyPr/>
                    <a:lstStyle/>
                    <a:p>
                      <a:pPr>
                        <a:spcAft>
                          <a:spcPts val="0"/>
                        </a:spcAft>
                      </a:pPr>
                      <a:r>
                        <a:rPr lang="en-CA" sz="2800" b="0" dirty="0">
                          <a:effectLst/>
                          <a:latin typeface="+mn-lt"/>
                          <a:ea typeface="Calibri" panose="020F0502020204030204" pitchFamily="34" charset="0"/>
                          <a:cs typeface="Times New Roman" panose="02020603050405020304" pitchFamily="18" charset="0"/>
                        </a:rPr>
                        <a:t>Arm</a:t>
                      </a:r>
                    </a:p>
                  </a:txBody>
                  <a:tcPr marL="68580" marR="68580" marT="0" marB="0"/>
                </a:tc>
                <a:tc>
                  <a:txBody>
                    <a:bodyPr/>
                    <a:lstStyle/>
                    <a:p>
                      <a:pPr>
                        <a:spcAft>
                          <a:spcPts val="0"/>
                        </a:spcAft>
                      </a:pPr>
                      <a:r>
                        <a:rPr lang="en-US" sz="2800" b="1" dirty="0">
                          <a:solidFill>
                            <a:schemeClr val="tx1"/>
                          </a:solidFill>
                          <a:effectLst/>
                          <a:latin typeface="+mn-lt"/>
                          <a:ea typeface="Calibri" charset="0"/>
                          <a:cs typeface="Times New Roman" charset="0"/>
                        </a:rPr>
                        <a:t>2.2</a:t>
                      </a:r>
                    </a:p>
                  </a:txBody>
                  <a:tcPr marL="68580" marR="68580" marT="0" marB="0"/>
                </a:tc>
                <a:tc>
                  <a:txBody>
                    <a:bodyPr/>
                    <a:lstStyle/>
                    <a:p>
                      <a:pPr>
                        <a:spcAft>
                          <a:spcPts val="0"/>
                        </a:spcAft>
                      </a:pPr>
                      <a:r>
                        <a:rPr lang="en-CA" sz="2800" b="1" dirty="0">
                          <a:solidFill>
                            <a:schemeClr val="tx1"/>
                          </a:solidFill>
                          <a:effectLst/>
                          <a:latin typeface="+mn-lt"/>
                          <a:ea typeface="Calibri" panose="020F0502020204030204" pitchFamily="34" charset="0"/>
                          <a:cs typeface="Times New Roman" panose="02020603050405020304" pitchFamily="18" charset="0"/>
                        </a:rPr>
                        <a:t>11.1</a:t>
                      </a:r>
                    </a:p>
                  </a:txBody>
                  <a:tcPr marL="68580" marR="68580" marT="0" marB="0"/>
                </a:tc>
                <a:tc>
                  <a:txBody>
                    <a:bodyPr/>
                    <a:lstStyle/>
                    <a:p>
                      <a:pPr>
                        <a:spcAft>
                          <a:spcPts val="0"/>
                        </a:spcAft>
                      </a:pPr>
                      <a:r>
                        <a:rPr lang="en-CA" sz="2800" b="1" dirty="0">
                          <a:solidFill>
                            <a:srgbClr val="FF0000"/>
                          </a:solidFill>
                          <a:effectLst/>
                          <a:latin typeface="+mn-lt"/>
                          <a:ea typeface="Calibri" panose="020F0502020204030204" pitchFamily="34" charset="0"/>
                          <a:cs typeface="Times New Roman" panose="02020603050405020304" pitchFamily="18" charset="0"/>
                        </a:rPr>
                        <a:t>10.6</a:t>
                      </a:r>
                    </a:p>
                  </a:txBody>
                  <a:tcPr marL="68580" marR="68580" marT="0" marB="0"/>
                </a:tc>
                <a:tc>
                  <a:txBody>
                    <a:bodyPr/>
                    <a:lstStyle/>
                    <a:p>
                      <a:pPr>
                        <a:spcAft>
                          <a:spcPts val="0"/>
                        </a:spcAft>
                      </a:pPr>
                      <a:r>
                        <a:rPr lang="en-CA" sz="2800" b="1" dirty="0">
                          <a:solidFill>
                            <a:srgbClr val="FF0000"/>
                          </a:solidFill>
                          <a:effectLst/>
                          <a:latin typeface="+mn-lt"/>
                          <a:ea typeface="Calibri" panose="020F0502020204030204" pitchFamily="34" charset="0"/>
                          <a:cs typeface="Times New Roman" panose="02020603050405020304" pitchFamily="18" charset="0"/>
                        </a:rPr>
                        <a:t>12.5</a:t>
                      </a:r>
                    </a:p>
                  </a:txBody>
                  <a:tcPr marL="68580" marR="68580" marT="0" marB="0"/>
                </a:tc>
                <a:extLst>
                  <a:ext uri="{0D108BD9-81ED-4DB2-BD59-A6C34878D82A}">
                    <a16:rowId xmlns:a16="http://schemas.microsoft.com/office/drawing/2014/main" val="10005"/>
                  </a:ext>
                </a:extLst>
              </a:tr>
              <a:tr h="370840">
                <a:tc>
                  <a:txBody>
                    <a:bodyPr/>
                    <a:lstStyle/>
                    <a:p>
                      <a:pPr>
                        <a:spcAft>
                          <a:spcPts val="0"/>
                        </a:spcAft>
                      </a:pPr>
                      <a:r>
                        <a:rPr lang="en-CA" sz="2800" b="0" dirty="0">
                          <a:effectLst/>
                          <a:latin typeface="+mn-lt"/>
                          <a:ea typeface="Calibri" panose="020F0502020204030204" pitchFamily="34" charset="0"/>
                          <a:cs typeface="Times New Roman" panose="02020603050405020304" pitchFamily="18" charset="0"/>
                        </a:rPr>
                        <a:t>Leg </a:t>
                      </a:r>
                    </a:p>
                  </a:txBody>
                  <a:tcPr marL="68580" marR="68580" marT="0" marB="0"/>
                </a:tc>
                <a:tc>
                  <a:txBody>
                    <a:bodyPr/>
                    <a:lstStyle/>
                    <a:p>
                      <a:pPr>
                        <a:spcAft>
                          <a:spcPts val="0"/>
                        </a:spcAft>
                      </a:pPr>
                      <a:r>
                        <a:rPr lang="en-US" sz="2800" b="1" dirty="0">
                          <a:solidFill>
                            <a:schemeClr val="tx1"/>
                          </a:solidFill>
                          <a:effectLst/>
                          <a:latin typeface="+mn-lt"/>
                          <a:ea typeface="Calibri" charset="0"/>
                          <a:cs typeface="Times New Roman" charset="0"/>
                        </a:rPr>
                        <a:t>7.2</a:t>
                      </a:r>
                    </a:p>
                  </a:txBody>
                  <a:tcPr marL="68580" marR="68580" marT="0" marB="0"/>
                </a:tc>
                <a:tc>
                  <a:txBody>
                    <a:bodyPr/>
                    <a:lstStyle/>
                    <a:p>
                      <a:pPr>
                        <a:spcAft>
                          <a:spcPts val="0"/>
                        </a:spcAft>
                      </a:pPr>
                      <a:r>
                        <a:rPr lang="en-CA" sz="2800" b="1" dirty="0">
                          <a:solidFill>
                            <a:schemeClr val="tx1"/>
                          </a:solidFill>
                          <a:effectLst/>
                          <a:latin typeface="+mn-lt"/>
                          <a:ea typeface="Calibri" panose="020F0502020204030204" pitchFamily="34" charset="0"/>
                          <a:cs typeface="Times New Roman" panose="02020603050405020304" pitchFamily="18" charset="0"/>
                        </a:rPr>
                        <a:t>14.3</a:t>
                      </a:r>
                    </a:p>
                  </a:txBody>
                  <a:tcPr marL="68580" marR="68580" marT="0" marB="0"/>
                </a:tc>
                <a:tc>
                  <a:txBody>
                    <a:bodyPr/>
                    <a:lstStyle/>
                    <a:p>
                      <a:pPr>
                        <a:spcAft>
                          <a:spcPts val="0"/>
                        </a:spcAft>
                      </a:pPr>
                      <a:r>
                        <a:rPr lang="en-CA" sz="2800" b="1" dirty="0">
                          <a:solidFill>
                            <a:srgbClr val="FF0000"/>
                          </a:solidFill>
                          <a:effectLst/>
                          <a:latin typeface="+mn-lt"/>
                          <a:ea typeface="Calibri" panose="020F0502020204030204" pitchFamily="34" charset="0"/>
                          <a:cs typeface="Times New Roman" panose="02020603050405020304" pitchFamily="18" charset="0"/>
                        </a:rPr>
                        <a:t>12.7</a:t>
                      </a:r>
                    </a:p>
                  </a:txBody>
                  <a:tcPr marL="68580" marR="68580" marT="0" marB="0"/>
                </a:tc>
                <a:tc>
                  <a:txBody>
                    <a:bodyPr/>
                    <a:lstStyle/>
                    <a:p>
                      <a:pPr>
                        <a:spcAft>
                          <a:spcPts val="0"/>
                        </a:spcAft>
                      </a:pPr>
                      <a:r>
                        <a:rPr lang="en-CA" sz="2800" b="1" dirty="0">
                          <a:solidFill>
                            <a:srgbClr val="FF0000"/>
                          </a:solidFill>
                          <a:effectLst/>
                          <a:latin typeface="+mn-lt"/>
                          <a:ea typeface="Calibri" panose="020F0502020204030204" pitchFamily="34" charset="0"/>
                          <a:cs typeface="Times New Roman" panose="02020603050405020304" pitchFamily="18" charset="0"/>
                        </a:rPr>
                        <a:t>15.7</a:t>
                      </a:r>
                    </a:p>
                  </a:txBody>
                  <a:tcPr marL="68580" marR="68580" marT="0" marB="0"/>
                </a:tc>
                <a:extLst>
                  <a:ext uri="{0D108BD9-81ED-4DB2-BD59-A6C34878D82A}">
                    <a16:rowId xmlns:a16="http://schemas.microsoft.com/office/drawing/2014/main" val="10006"/>
                  </a:ext>
                </a:extLst>
              </a:tr>
              <a:tr h="370840">
                <a:tc>
                  <a:txBody>
                    <a:bodyPr/>
                    <a:lstStyle/>
                    <a:p>
                      <a:pPr>
                        <a:spcAft>
                          <a:spcPts val="0"/>
                        </a:spcAft>
                      </a:pPr>
                      <a:r>
                        <a:rPr lang="en-CA" sz="2800" b="0" dirty="0">
                          <a:effectLst/>
                          <a:latin typeface="+mn-lt"/>
                          <a:ea typeface="Calibri" panose="020F0502020204030204" pitchFamily="34" charset="0"/>
                          <a:cs typeface="Times New Roman" panose="02020603050405020304" pitchFamily="18" charset="0"/>
                        </a:rPr>
                        <a:t>Hand </a:t>
                      </a:r>
                    </a:p>
                  </a:txBody>
                  <a:tcPr marL="68580" marR="68580" marT="0" marB="0"/>
                </a:tc>
                <a:tc>
                  <a:txBody>
                    <a:bodyPr/>
                    <a:lstStyle/>
                    <a:p>
                      <a:pPr>
                        <a:spcAft>
                          <a:spcPts val="0"/>
                        </a:spcAft>
                      </a:pPr>
                      <a:r>
                        <a:rPr lang="en-US" sz="2800" b="1" dirty="0">
                          <a:solidFill>
                            <a:schemeClr val="tx1"/>
                          </a:solidFill>
                          <a:effectLst/>
                          <a:latin typeface="+mn-lt"/>
                          <a:ea typeface="Calibri" charset="0"/>
                          <a:cs typeface="Times New Roman" charset="0"/>
                        </a:rPr>
                        <a:t>2.8</a:t>
                      </a:r>
                    </a:p>
                  </a:txBody>
                  <a:tcPr marL="68580" marR="68580" marT="0" marB="0"/>
                </a:tc>
                <a:tc>
                  <a:txBody>
                    <a:bodyPr/>
                    <a:lstStyle/>
                    <a:p>
                      <a:pPr>
                        <a:spcAft>
                          <a:spcPts val="0"/>
                        </a:spcAft>
                      </a:pPr>
                      <a:r>
                        <a:rPr lang="en-CA" sz="2800" b="1" dirty="0">
                          <a:solidFill>
                            <a:schemeClr val="tx1"/>
                          </a:solidFill>
                          <a:effectLst/>
                          <a:latin typeface="+mn-lt"/>
                          <a:ea typeface="Calibri" panose="020F0502020204030204" pitchFamily="34" charset="0"/>
                          <a:cs typeface="Times New Roman" panose="02020603050405020304" pitchFamily="18" charset="0"/>
                        </a:rPr>
                        <a:t>10.9</a:t>
                      </a:r>
                    </a:p>
                  </a:txBody>
                  <a:tcPr marL="68580" marR="68580" marT="0" marB="0"/>
                </a:tc>
                <a:tc>
                  <a:txBody>
                    <a:bodyPr/>
                    <a:lstStyle/>
                    <a:p>
                      <a:pPr>
                        <a:spcAft>
                          <a:spcPts val="0"/>
                        </a:spcAft>
                      </a:pPr>
                      <a:r>
                        <a:rPr lang="en-CA" sz="2800" b="1" dirty="0">
                          <a:solidFill>
                            <a:srgbClr val="FF0000"/>
                          </a:solidFill>
                          <a:effectLst/>
                          <a:latin typeface="+mn-lt"/>
                          <a:ea typeface="Calibri" panose="020F0502020204030204" pitchFamily="34" charset="0"/>
                          <a:cs typeface="Times New Roman" panose="02020603050405020304" pitchFamily="18" charset="0"/>
                        </a:rPr>
                        <a:t>9.8</a:t>
                      </a:r>
                    </a:p>
                  </a:txBody>
                  <a:tcPr marL="68580" marR="68580" marT="0" marB="0"/>
                </a:tc>
                <a:tc>
                  <a:txBody>
                    <a:bodyPr/>
                    <a:lstStyle/>
                    <a:p>
                      <a:pPr>
                        <a:spcAft>
                          <a:spcPts val="0"/>
                        </a:spcAft>
                      </a:pPr>
                      <a:r>
                        <a:rPr lang="en-CA" sz="2800" b="1" dirty="0">
                          <a:solidFill>
                            <a:srgbClr val="FF0000"/>
                          </a:solidFill>
                          <a:effectLst/>
                          <a:latin typeface="+mn-lt"/>
                          <a:ea typeface="Calibri" panose="020F0502020204030204" pitchFamily="34" charset="0"/>
                          <a:cs typeface="Times New Roman" panose="02020603050405020304" pitchFamily="18" charset="0"/>
                        </a:rPr>
                        <a:t>12.0</a:t>
                      </a:r>
                    </a:p>
                  </a:txBody>
                  <a:tcPr marL="68580" marR="68580" marT="0" marB="0"/>
                </a:tc>
                <a:extLst>
                  <a:ext uri="{0D108BD9-81ED-4DB2-BD59-A6C34878D82A}">
                    <a16:rowId xmlns:a16="http://schemas.microsoft.com/office/drawing/2014/main" val="10007"/>
                  </a:ext>
                </a:extLst>
              </a:tr>
              <a:tr h="370840">
                <a:tc>
                  <a:txBody>
                    <a:bodyPr/>
                    <a:lstStyle/>
                    <a:p>
                      <a:pPr>
                        <a:spcAft>
                          <a:spcPts val="0"/>
                        </a:spcAft>
                      </a:pPr>
                      <a:r>
                        <a:rPr lang="en-CA" sz="2800" b="0" dirty="0">
                          <a:effectLst/>
                          <a:latin typeface="+mn-lt"/>
                          <a:ea typeface="Calibri" panose="020F0502020204030204" pitchFamily="34" charset="0"/>
                          <a:cs typeface="Times New Roman" panose="02020603050405020304" pitchFamily="18" charset="0"/>
                        </a:rPr>
                        <a:t>Foot</a:t>
                      </a:r>
                    </a:p>
                  </a:txBody>
                  <a:tcPr marL="68580" marR="68580" marT="0" marB="0"/>
                </a:tc>
                <a:tc>
                  <a:txBody>
                    <a:bodyPr/>
                    <a:lstStyle/>
                    <a:p>
                      <a:pPr>
                        <a:spcAft>
                          <a:spcPts val="0"/>
                        </a:spcAft>
                      </a:pPr>
                      <a:r>
                        <a:rPr lang="en-US" sz="2800" b="1" dirty="0">
                          <a:solidFill>
                            <a:schemeClr val="tx1"/>
                          </a:solidFill>
                          <a:effectLst/>
                          <a:latin typeface="+mn-lt"/>
                          <a:ea typeface="Calibri" charset="0"/>
                          <a:cs typeface="Times New Roman" charset="0"/>
                        </a:rPr>
                        <a:t>3.4</a:t>
                      </a:r>
                    </a:p>
                  </a:txBody>
                  <a:tcPr marL="68580" marR="68580" marT="0" marB="0"/>
                </a:tc>
                <a:tc>
                  <a:txBody>
                    <a:bodyPr/>
                    <a:lstStyle/>
                    <a:p>
                      <a:pPr>
                        <a:spcAft>
                          <a:spcPts val="0"/>
                        </a:spcAft>
                      </a:pPr>
                      <a:r>
                        <a:rPr lang="en-CA" sz="2800" b="1" dirty="0">
                          <a:solidFill>
                            <a:schemeClr val="tx1"/>
                          </a:solidFill>
                          <a:effectLst/>
                          <a:latin typeface="+mn-lt"/>
                          <a:ea typeface="Calibri" panose="020F0502020204030204" pitchFamily="34" charset="0"/>
                          <a:cs typeface="Times New Roman" panose="02020603050405020304" pitchFamily="18" charset="0"/>
                        </a:rPr>
                        <a:t>12.6</a:t>
                      </a:r>
                    </a:p>
                  </a:txBody>
                  <a:tcPr marL="68580" marR="68580" marT="0" marB="0"/>
                </a:tc>
                <a:tc>
                  <a:txBody>
                    <a:bodyPr/>
                    <a:lstStyle/>
                    <a:p>
                      <a:pPr>
                        <a:spcAft>
                          <a:spcPts val="0"/>
                        </a:spcAft>
                      </a:pPr>
                      <a:r>
                        <a:rPr lang="en-CA" sz="2800" b="1" dirty="0">
                          <a:solidFill>
                            <a:srgbClr val="FF0000"/>
                          </a:solidFill>
                          <a:effectLst/>
                          <a:latin typeface="+mn-lt"/>
                          <a:ea typeface="Calibri" panose="020F0502020204030204" pitchFamily="34" charset="0"/>
                          <a:cs typeface="Times New Roman" panose="02020603050405020304" pitchFamily="18" charset="0"/>
                        </a:rPr>
                        <a:t>11.8</a:t>
                      </a:r>
                    </a:p>
                  </a:txBody>
                  <a:tcPr marL="68580" marR="68580" marT="0" marB="0"/>
                </a:tc>
                <a:tc>
                  <a:txBody>
                    <a:bodyPr/>
                    <a:lstStyle/>
                    <a:p>
                      <a:pPr>
                        <a:spcAft>
                          <a:spcPts val="0"/>
                        </a:spcAft>
                      </a:pPr>
                      <a:r>
                        <a:rPr lang="en-CA" sz="2800" b="1" dirty="0">
                          <a:solidFill>
                            <a:srgbClr val="FF0000"/>
                          </a:solidFill>
                          <a:effectLst/>
                          <a:latin typeface="+mn-lt"/>
                          <a:ea typeface="Calibri" panose="020F0502020204030204" pitchFamily="34" charset="0"/>
                          <a:cs typeface="Times New Roman" panose="02020603050405020304" pitchFamily="18" charset="0"/>
                        </a:rPr>
                        <a:t>14.9</a:t>
                      </a:r>
                    </a:p>
                  </a:txBody>
                  <a:tcPr marL="68580" marR="68580" marT="0" marB="0"/>
                </a:tc>
                <a:extLst>
                  <a:ext uri="{0D108BD9-81ED-4DB2-BD59-A6C34878D82A}">
                    <a16:rowId xmlns:a16="http://schemas.microsoft.com/office/drawing/2014/main" val="10008"/>
                  </a:ext>
                </a:extLst>
              </a:tr>
              <a:tr h="370840">
                <a:tc>
                  <a:txBody>
                    <a:bodyPr/>
                    <a:lstStyle/>
                    <a:p>
                      <a:pPr>
                        <a:spcAft>
                          <a:spcPts val="0"/>
                        </a:spcAft>
                      </a:pPr>
                      <a:r>
                        <a:rPr lang="en-CA" sz="2800" b="0" dirty="0">
                          <a:effectLst/>
                          <a:latin typeface="+mn-lt"/>
                          <a:ea typeface="Calibri" panose="020F0502020204030204" pitchFamily="34" charset="0"/>
                          <a:cs typeface="Times New Roman" panose="02020603050405020304" pitchFamily="18" charset="0"/>
                        </a:rPr>
                        <a:t>Headaches</a:t>
                      </a:r>
                    </a:p>
                  </a:txBody>
                  <a:tcPr marL="68580" marR="68580" marT="0" marB="0"/>
                </a:tc>
                <a:tc>
                  <a:txBody>
                    <a:bodyPr/>
                    <a:lstStyle/>
                    <a:p>
                      <a:pPr>
                        <a:spcAft>
                          <a:spcPts val="0"/>
                        </a:spcAft>
                      </a:pPr>
                      <a:r>
                        <a:rPr lang="en-CA" sz="2800" b="1" dirty="0">
                          <a:solidFill>
                            <a:schemeClr val="tx1"/>
                          </a:solidFill>
                          <a:effectLst/>
                          <a:latin typeface="+mn-lt"/>
                        </a:rPr>
                        <a:t>6.2</a:t>
                      </a:r>
                      <a:endParaRPr lang="en-US" sz="2800" b="1" dirty="0">
                        <a:solidFill>
                          <a:schemeClr val="tx1"/>
                        </a:solidFill>
                        <a:effectLst/>
                        <a:latin typeface="+mn-lt"/>
                        <a:ea typeface="Calibri" charset="0"/>
                        <a:cs typeface="Times New Roman" charset="0"/>
                      </a:endParaRPr>
                    </a:p>
                  </a:txBody>
                  <a:tcPr marL="68580" marR="68580" marT="0" marB="0"/>
                </a:tc>
                <a:tc>
                  <a:txBody>
                    <a:bodyPr/>
                    <a:lstStyle/>
                    <a:p>
                      <a:pPr>
                        <a:spcAft>
                          <a:spcPts val="0"/>
                        </a:spcAft>
                      </a:pPr>
                      <a:r>
                        <a:rPr lang="en-CA" sz="2800" b="1" dirty="0">
                          <a:solidFill>
                            <a:schemeClr val="tx1"/>
                          </a:solidFill>
                          <a:effectLst/>
                          <a:latin typeface="+mn-lt"/>
                          <a:ea typeface="Calibri" panose="020F0502020204030204" pitchFamily="34" charset="0"/>
                          <a:cs typeface="Times New Roman" panose="02020603050405020304" pitchFamily="18" charset="0"/>
                        </a:rPr>
                        <a:t>15.2</a:t>
                      </a:r>
                    </a:p>
                  </a:txBody>
                  <a:tcPr marL="68580" marR="68580" marT="0" marB="0"/>
                </a:tc>
                <a:tc>
                  <a:txBody>
                    <a:bodyPr/>
                    <a:lstStyle/>
                    <a:p>
                      <a:pPr>
                        <a:spcAft>
                          <a:spcPts val="0"/>
                        </a:spcAft>
                      </a:pPr>
                      <a:r>
                        <a:rPr lang="en-CA" sz="2800" b="1" dirty="0">
                          <a:solidFill>
                            <a:srgbClr val="FF0000"/>
                          </a:solidFill>
                          <a:effectLst/>
                          <a:latin typeface="+mn-lt"/>
                          <a:ea typeface="Calibri" panose="020F0502020204030204" pitchFamily="34" charset="0"/>
                          <a:cs typeface="Times New Roman" panose="02020603050405020304" pitchFamily="18" charset="0"/>
                        </a:rPr>
                        <a:t>14.4</a:t>
                      </a:r>
                    </a:p>
                  </a:txBody>
                  <a:tcPr marL="68580" marR="68580" marT="0" marB="0"/>
                </a:tc>
                <a:tc>
                  <a:txBody>
                    <a:bodyPr/>
                    <a:lstStyle/>
                    <a:p>
                      <a:pPr>
                        <a:spcAft>
                          <a:spcPts val="0"/>
                        </a:spcAft>
                      </a:pPr>
                      <a:r>
                        <a:rPr lang="en-CA" sz="2800" b="1" dirty="0">
                          <a:solidFill>
                            <a:srgbClr val="FF0000"/>
                          </a:solidFill>
                          <a:effectLst/>
                          <a:latin typeface="+mn-lt"/>
                          <a:ea typeface="Calibri" panose="020F0502020204030204" pitchFamily="34" charset="0"/>
                          <a:cs typeface="Times New Roman" panose="02020603050405020304" pitchFamily="18" charset="0"/>
                        </a:rPr>
                        <a:t>16.0</a:t>
                      </a:r>
                    </a:p>
                  </a:txBody>
                  <a:tcPr marL="68580" marR="68580" marT="0" marB="0"/>
                </a:tc>
                <a:extLst>
                  <a:ext uri="{0D108BD9-81ED-4DB2-BD59-A6C34878D82A}">
                    <a16:rowId xmlns:a16="http://schemas.microsoft.com/office/drawing/2014/main" val="10009"/>
                  </a:ext>
                </a:extLst>
              </a:tr>
              <a:tr h="370840">
                <a:tc>
                  <a:txBody>
                    <a:bodyPr/>
                    <a:lstStyle/>
                    <a:p>
                      <a:pPr>
                        <a:spcAft>
                          <a:spcPts val="0"/>
                        </a:spcAft>
                      </a:pPr>
                      <a:r>
                        <a:rPr lang="en-CA" sz="2800" b="0" dirty="0">
                          <a:effectLst/>
                          <a:latin typeface="+mn-lt"/>
                          <a:ea typeface="Calibri" panose="020F0502020204030204" pitchFamily="34" charset="0"/>
                          <a:cs typeface="Times New Roman" panose="02020603050405020304" pitchFamily="18" charset="0"/>
                        </a:rPr>
                        <a:t>Other </a:t>
                      </a:r>
                    </a:p>
                  </a:txBody>
                  <a:tcPr marL="68580" marR="68580" marT="0" marB="0"/>
                </a:tc>
                <a:tc>
                  <a:txBody>
                    <a:bodyPr/>
                    <a:lstStyle/>
                    <a:p>
                      <a:pPr>
                        <a:spcAft>
                          <a:spcPts val="0"/>
                        </a:spcAft>
                      </a:pPr>
                      <a:r>
                        <a:rPr lang="en-US" sz="2800" b="1" dirty="0">
                          <a:solidFill>
                            <a:schemeClr val="tx1"/>
                          </a:solidFill>
                          <a:effectLst/>
                          <a:latin typeface="+mn-lt"/>
                          <a:ea typeface="Calibri" charset="0"/>
                          <a:cs typeface="Times New Roman" charset="0"/>
                        </a:rPr>
                        <a:t>-</a:t>
                      </a:r>
                    </a:p>
                  </a:txBody>
                  <a:tcPr marL="68580" marR="68580" marT="0" marB="0"/>
                </a:tc>
                <a:tc>
                  <a:txBody>
                    <a:bodyPr/>
                    <a:lstStyle/>
                    <a:p>
                      <a:pPr>
                        <a:spcAft>
                          <a:spcPts val="0"/>
                        </a:spcAft>
                      </a:pPr>
                      <a:r>
                        <a:rPr lang="en-CA" sz="2800" b="1" dirty="0">
                          <a:solidFill>
                            <a:schemeClr val="tx1"/>
                          </a:solidFill>
                          <a:effectLst/>
                          <a:latin typeface="+mn-lt"/>
                          <a:ea typeface="Calibri" panose="020F0502020204030204" pitchFamily="34" charset="0"/>
                          <a:cs typeface="Times New Roman" panose="02020603050405020304" pitchFamily="18" charset="0"/>
                        </a:rPr>
                        <a:t>7.1</a:t>
                      </a:r>
                    </a:p>
                  </a:txBody>
                  <a:tcPr marL="68580" marR="68580" marT="0" marB="0"/>
                </a:tc>
                <a:tc>
                  <a:txBody>
                    <a:bodyPr/>
                    <a:lstStyle/>
                    <a:p>
                      <a:pPr>
                        <a:spcAft>
                          <a:spcPts val="0"/>
                        </a:spcAft>
                      </a:pPr>
                      <a:r>
                        <a:rPr lang="en-CA" sz="2800" b="1" dirty="0">
                          <a:solidFill>
                            <a:srgbClr val="FF0000"/>
                          </a:solidFill>
                          <a:effectLst/>
                          <a:latin typeface="+mn-lt"/>
                          <a:ea typeface="Calibri" panose="020F0502020204030204" pitchFamily="34" charset="0"/>
                          <a:cs typeface="Times New Roman" panose="02020603050405020304" pitchFamily="18" charset="0"/>
                        </a:rPr>
                        <a:t>5.7</a:t>
                      </a:r>
                    </a:p>
                  </a:txBody>
                  <a:tcPr marL="68580" marR="68580" marT="0" marB="0"/>
                </a:tc>
                <a:tc>
                  <a:txBody>
                    <a:bodyPr/>
                    <a:lstStyle/>
                    <a:p>
                      <a:pPr>
                        <a:spcAft>
                          <a:spcPts val="0"/>
                        </a:spcAft>
                      </a:pPr>
                      <a:r>
                        <a:rPr lang="en-CA" sz="2800" b="1" dirty="0">
                          <a:solidFill>
                            <a:srgbClr val="FF0000"/>
                          </a:solidFill>
                          <a:effectLst/>
                          <a:latin typeface="+mn-lt"/>
                          <a:ea typeface="Calibri" panose="020F0502020204030204" pitchFamily="34" charset="0"/>
                          <a:cs typeface="Times New Roman" panose="02020603050405020304" pitchFamily="18" charset="0"/>
                        </a:rPr>
                        <a:t>8.8</a:t>
                      </a:r>
                    </a:p>
                  </a:txBody>
                  <a:tcPr marL="68580" marR="68580" marT="0" marB="0"/>
                </a:tc>
                <a:extLst>
                  <a:ext uri="{0D108BD9-81ED-4DB2-BD59-A6C34878D82A}">
                    <a16:rowId xmlns:a16="http://schemas.microsoft.com/office/drawing/2014/main" val="10010"/>
                  </a:ext>
                </a:extLst>
              </a:tr>
            </a:tbl>
          </a:graphicData>
        </a:graphic>
      </p:graphicFrame>
      <p:sp>
        <p:nvSpPr>
          <p:cNvPr id="7" name="TextBox 6"/>
          <p:cNvSpPr txBox="1"/>
          <p:nvPr/>
        </p:nvSpPr>
        <p:spPr>
          <a:xfrm>
            <a:off x="391886" y="239486"/>
            <a:ext cx="11478062" cy="738664"/>
          </a:xfrm>
          <a:prstGeom prst="rect">
            <a:avLst/>
          </a:prstGeom>
          <a:noFill/>
        </p:spPr>
        <p:txBody>
          <a:bodyPr wrap="square" rtlCol="0">
            <a:spAutoFit/>
          </a:bodyPr>
          <a:lstStyle/>
          <a:p>
            <a:r>
              <a:rPr lang="en-CA" sz="2400" dirty="0">
                <a:solidFill>
                  <a:prstClr val="black"/>
                </a:solidFill>
              </a:rPr>
              <a:t>Chronic Pain Prevalence Percentages and Locations</a:t>
            </a:r>
            <a:endParaRPr lang="en-US" sz="2400" baseline="30000" dirty="0">
              <a:solidFill>
                <a:prstClr val="black"/>
              </a:solidFill>
              <a:latin typeface="Times New Roman" charset="0"/>
              <a:ea typeface="Calibri" charset="0"/>
              <a:cs typeface="Times New Roman" charset="0"/>
            </a:endParaRPr>
          </a:p>
          <a:p>
            <a:r>
              <a:rPr lang="en-US" dirty="0">
                <a:solidFill>
                  <a:prstClr val="black"/>
                </a:solidFill>
              </a:rPr>
              <a:t>Chronic Pain Among Public Safety Personnel in Canada(</a:t>
            </a:r>
            <a:r>
              <a:rPr lang="en-US" i="1" dirty="0">
                <a:solidFill>
                  <a:prstClr val="black"/>
                </a:solidFill>
              </a:rPr>
              <a:t>Canadian Journal of Pain)</a:t>
            </a:r>
            <a:endParaRPr lang="en-US" dirty="0">
              <a:solidFill>
                <a:prstClr val="black"/>
              </a:solidFill>
              <a:latin typeface="Times New Roman" charset="0"/>
              <a:ea typeface="Calibri" charset="0"/>
              <a:cs typeface="Times New Roman" charset="0"/>
            </a:endParaRPr>
          </a:p>
        </p:txBody>
      </p:sp>
      <p:pic>
        <p:nvPicPr>
          <p:cNvPr id="5" name="Picture 4">
            <a:extLst>
              <a:ext uri="{FF2B5EF4-FFF2-40B4-BE49-F238E27FC236}">
                <a16:creationId xmlns:a16="http://schemas.microsoft.com/office/drawing/2014/main" id="{03FBE694-3BB3-B240-8472-77F82000DEEC}"/>
              </a:ext>
            </a:extLst>
          </p:cNvPr>
          <p:cNvPicPr>
            <a:picLocks noChangeAspect="1"/>
          </p:cNvPicPr>
          <p:nvPr/>
        </p:nvPicPr>
        <p:blipFill>
          <a:blip r:embed="rId2"/>
          <a:stretch>
            <a:fillRect/>
          </a:stretch>
        </p:blipFill>
        <p:spPr>
          <a:xfrm rot="508193">
            <a:off x="11128433" y="228037"/>
            <a:ext cx="868318" cy="1090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8690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96828787"/>
              </p:ext>
            </p:extLst>
          </p:nvPr>
        </p:nvGraphicFramePr>
        <p:xfrm>
          <a:off x="471370" y="1256282"/>
          <a:ext cx="9713344" cy="3657600"/>
        </p:xfrm>
        <a:graphic>
          <a:graphicData uri="http://schemas.openxmlformats.org/drawingml/2006/table">
            <a:tbl>
              <a:tblPr firstRow="1" bandRow="1">
                <a:tableStyleId>{5C22544A-7EE6-4342-B048-85BDC9FD1C3A}</a:tableStyleId>
              </a:tblPr>
              <a:tblGrid>
                <a:gridCol w="4865298">
                  <a:extLst>
                    <a:ext uri="{9D8B030D-6E8A-4147-A177-3AD203B41FA5}">
                      <a16:colId xmlns:a16="http://schemas.microsoft.com/office/drawing/2014/main" val="20000"/>
                    </a:ext>
                  </a:extLst>
                </a:gridCol>
                <a:gridCol w="1621766">
                  <a:extLst>
                    <a:ext uri="{9D8B030D-6E8A-4147-A177-3AD203B41FA5}">
                      <a16:colId xmlns:a16="http://schemas.microsoft.com/office/drawing/2014/main" val="20001"/>
                    </a:ext>
                  </a:extLst>
                </a:gridCol>
                <a:gridCol w="1587260">
                  <a:extLst>
                    <a:ext uri="{9D8B030D-6E8A-4147-A177-3AD203B41FA5}">
                      <a16:colId xmlns:a16="http://schemas.microsoft.com/office/drawing/2014/main" val="20002"/>
                    </a:ext>
                  </a:extLst>
                </a:gridCol>
                <a:gridCol w="1639020">
                  <a:extLst>
                    <a:ext uri="{9D8B030D-6E8A-4147-A177-3AD203B41FA5}">
                      <a16:colId xmlns:a16="http://schemas.microsoft.com/office/drawing/2014/main" val="20003"/>
                    </a:ext>
                  </a:extLst>
                </a:gridCol>
              </a:tblGrid>
              <a:tr h="370840">
                <a:tc>
                  <a:txBody>
                    <a:bodyPr/>
                    <a:lstStyle/>
                    <a:p>
                      <a:pPr>
                        <a:spcAft>
                          <a:spcPts val="0"/>
                        </a:spcAft>
                      </a:pPr>
                      <a:endParaRPr lang="en-US" sz="2400" dirty="0">
                        <a:effectLst/>
                        <a:latin typeface="Times New Roman" charset="0"/>
                        <a:ea typeface="Calibri" charset="0"/>
                        <a:cs typeface="Times New Roman" charset="0"/>
                      </a:endParaRPr>
                    </a:p>
                  </a:txBody>
                  <a:tcPr marL="68580" marR="68580" marT="0" marB="0"/>
                </a:tc>
                <a:tc>
                  <a:txBody>
                    <a:bodyPr/>
                    <a:lstStyle/>
                    <a:p>
                      <a:pPr>
                        <a:spcAft>
                          <a:spcPts val="0"/>
                        </a:spcAft>
                      </a:pPr>
                      <a:r>
                        <a:rPr lang="en-CA" sz="2400" b="1" dirty="0">
                          <a:solidFill>
                            <a:schemeClr val="bg1"/>
                          </a:solidFill>
                          <a:effectLst/>
                        </a:rPr>
                        <a:t>Total Sample</a:t>
                      </a:r>
                      <a:endParaRPr lang="en-US" sz="2400" b="1" dirty="0">
                        <a:solidFill>
                          <a:schemeClr val="bg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400" b="1" dirty="0">
                          <a:solidFill>
                            <a:schemeClr val="bg1"/>
                          </a:solidFill>
                          <a:effectLst/>
                        </a:rPr>
                        <a:t>Police</a:t>
                      </a:r>
                      <a:endParaRPr lang="en-US" sz="2400" b="1" dirty="0">
                        <a:solidFill>
                          <a:schemeClr val="bg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400" b="1" dirty="0">
                          <a:solidFill>
                            <a:schemeClr val="bg1"/>
                          </a:solidFill>
                          <a:effectLst/>
                        </a:rPr>
                        <a:t>RCMP</a:t>
                      </a:r>
                      <a:endParaRPr lang="en-US" sz="2400" b="1" dirty="0">
                        <a:solidFill>
                          <a:schemeClr val="bg1"/>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370840">
                <a:tc>
                  <a:txBody>
                    <a:bodyPr/>
                    <a:lstStyle/>
                    <a:p>
                      <a:pPr>
                        <a:spcAft>
                          <a:spcPts val="0"/>
                        </a:spcAft>
                      </a:pPr>
                      <a:r>
                        <a:rPr lang="en-CA" sz="2400" b="0" dirty="0">
                          <a:effectLst/>
                          <a:latin typeface="+mn-lt"/>
                          <a:ea typeface="Calibri" panose="020F0502020204030204" pitchFamily="34" charset="0"/>
                          <a:cs typeface="Times New Roman" panose="02020603050405020304" pitchFamily="18" charset="0"/>
                        </a:rPr>
                        <a:t>Injury related to active duty</a:t>
                      </a:r>
                    </a:p>
                    <a:p>
                      <a:pPr>
                        <a:spcAft>
                          <a:spcPts val="0"/>
                        </a:spcAft>
                      </a:pPr>
                      <a:endParaRPr lang="en-CA" sz="24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2800" b="1" dirty="0">
                          <a:solidFill>
                            <a:schemeClr val="tx1"/>
                          </a:solidFill>
                          <a:effectLst/>
                          <a:latin typeface="+mn-lt"/>
                          <a:ea typeface="Calibri" panose="020F0502020204030204" pitchFamily="34" charset="0"/>
                          <a:cs typeface="Times New Roman" panose="02020603050405020304" pitchFamily="18" charset="0"/>
                        </a:rPr>
                        <a:t>40.2</a:t>
                      </a:r>
                    </a:p>
                  </a:txBody>
                  <a:tcPr marL="68580" marR="68580" marT="0" marB="0"/>
                </a:tc>
                <a:tc>
                  <a:txBody>
                    <a:bodyPr/>
                    <a:lstStyle/>
                    <a:p>
                      <a:pPr>
                        <a:spcAft>
                          <a:spcPts val="0"/>
                        </a:spcAft>
                      </a:pPr>
                      <a:r>
                        <a:rPr lang="en-CA" sz="2800" dirty="0">
                          <a:solidFill>
                            <a:srgbClr val="FF0000"/>
                          </a:solidFill>
                          <a:effectLst/>
                          <a:latin typeface="+mn-lt"/>
                          <a:ea typeface="Calibri" panose="020F0502020204030204" pitchFamily="34" charset="0"/>
                          <a:cs typeface="Times New Roman" panose="02020603050405020304" pitchFamily="18" charset="0"/>
                        </a:rPr>
                        <a:t>39.6</a:t>
                      </a:r>
                    </a:p>
                  </a:txBody>
                  <a:tcPr marL="68580" marR="68580" marT="0" marB="0"/>
                </a:tc>
                <a:tc>
                  <a:txBody>
                    <a:bodyPr/>
                    <a:lstStyle/>
                    <a:p>
                      <a:pPr>
                        <a:spcAft>
                          <a:spcPts val="0"/>
                        </a:spcAft>
                      </a:pPr>
                      <a:r>
                        <a:rPr lang="en-CA" sz="2800" dirty="0">
                          <a:solidFill>
                            <a:srgbClr val="FF0000"/>
                          </a:solidFill>
                          <a:effectLst/>
                          <a:latin typeface="+mn-lt"/>
                          <a:ea typeface="Calibri" panose="020F0502020204030204" pitchFamily="34" charset="0"/>
                          <a:cs typeface="Times New Roman" panose="02020603050405020304" pitchFamily="18" charset="0"/>
                        </a:rPr>
                        <a:t>54.4</a:t>
                      </a:r>
                    </a:p>
                  </a:txBody>
                  <a:tcPr marL="68580" marR="68580" marT="0" marB="0"/>
                </a:tc>
                <a:extLst>
                  <a:ext uri="{0D108BD9-81ED-4DB2-BD59-A6C34878D82A}">
                    <a16:rowId xmlns:a16="http://schemas.microsoft.com/office/drawing/2014/main" val="10001"/>
                  </a:ext>
                </a:extLst>
              </a:tr>
              <a:tr h="370840">
                <a:tc>
                  <a:txBody>
                    <a:bodyPr/>
                    <a:lstStyle/>
                    <a:p>
                      <a:pPr>
                        <a:spcAft>
                          <a:spcPts val="0"/>
                        </a:spcAft>
                      </a:pPr>
                      <a:r>
                        <a:rPr lang="en-CA" sz="2400" b="0" dirty="0">
                          <a:effectLst/>
                          <a:latin typeface="+mn-lt"/>
                          <a:ea typeface="Calibri" panose="020F0502020204030204" pitchFamily="34" charset="0"/>
                          <a:cs typeface="Times New Roman" panose="02020603050405020304" pitchFamily="18" charset="0"/>
                        </a:rPr>
                        <a:t>Injury related to work other than active duty</a:t>
                      </a:r>
                    </a:p>
                  </a:txBody>
                  <a:tcPr marL="68580" marR="68580" marT="0" marB="0"/>
                </a:tc>
                <a:tc>
                  <a:txBody>
                    <a:bodyPr/>
                    <a:lstStyle/>
                    <a:p>
                      <a:pPr>
                        <a:spcAft>
                          <a:spcPts val="0"/>
                        </a:spcAft>
                      </a:pPr>
                      <a:r>
                        <a:rPr lang="en-CA" sz="2800" b="1" dirty="0">
                          <a:solidFill>
                            <a:schemeClr val="tx1"/>
                          </a:solidFill>
                          <a:effectLst/>
                          <a:latin typeface="+mn-lt"/>
                          <a:ea typeface="Calibri" panose="020F0502020204030204" pitchFamily="34" charset="0"/>
                          <a:cs typeface="Times New Roman" panose="02020603050405020304" pitchFamily="18" charset="0"/>
                        </a:rPr>
                        <a:t>9.6</a:t>
                      </a:r>
                    </a:p>
                  </a:txBody>
                  <a:tcPr marL="68580" marR="68580" marT="0" marB="0"/>
                </a:tc>
                <a:tc>
                  <a:txBody>
                    <a:bodyPr/>
                    <a:lstStyle/>
                    <a:p>
                      <a:pPr>
                        <a:spcAft>
                          <a:spcPts val="0"/>
                        </a:spcAft>
                      </a:pPr>
                      <a:r>
                        <a:rPr lang="en-CA" sz="2800" dirty="0">
                          <a:solidFill>
                            <a:srgbClr val="FF0000"/>
                          </a:solidFill>
                          <a:effectLst/>
                          <a:latin typeface="+mn-lt"/>
                          <a:ea typeface="Calibri" panose="020F0502020204030204" pitchFamily="34" charset="0"/>
                          <a:cs typeface="Times New Roman" panose="02020603050405020304" pitchFamily="18" charset="0"/>
                        </a:rPr>
                        <a:t>10.2</a:t>
                      </a:r>
                    </a:p>
                  </a:txBody>
                  <a:tcPr marL="68580" marR="68580" marT="0" marB="0"/>
                </a:tc>
                <a:tc>
                  <a:txBody>
                    <a:bodyPr/>
                    <a:lstStyle/>
                    <a:p>
                      <a:pPr>
                        <a:spcAft>
                          <a:spcPts val="0"/>
                        </a:spcAft>
                      </a:pPr>
                      <a:r>
                        <a:rPr lang="en-CA" sz="2800" dirty="0">
                          <a:solidFill>
                            <a:srgbClr val="FF0000"/>
                          </a:solidFill>
                          <a:effectLst/>
                          <a:latin typeface="+mn-lt"/>
                          <a:ea typeface="Calibri" panose="020F0502020204030204" pitchFamily="34" charset="0"/>
                          <a:cs typeface="Times New Roman" panose="02020603050405020304" pitchFamily="18" charset="0"/>
                        </a:rPr>
                        <a:t>7.3</a:t>
                      </a:r>
                    </a:p>
                  </a:txBody>
                  <a:tcPr marL="68580" marR="68580" marT="0" marB="0"/>
                </a:tc>
                <a:extLst>
                  <a:ext uri="{0D108BD9-81ED-4DB2-BD59-A6C34878D82A}">
                    <a16:rowId xmlns:a16="http://schemas.microsoft.com/office/drawing/2014/main" val="10002"/>
                  </a:ext>
                </a:extLst>
              </a:tr>
              <a:tr h="370840">
                <a:tc>
                  <a:txBody>
                    <a:bodyPr/>
                    <a:lstStyle/>
                    <a:p>
                      <a:pPr>
                        <a:spcAft>
                          <a:spcPts val="0"/>
                        </a:spcAft>
                      </a:pPr>
                      <a:r>
                        <a:rPr lang="en-CA" sz="2400" b="0" dirty="0">
                          <a:effectLst/>
                          <a:latin typeface="+mn-lt"/>
                          <a:ea typeface="Calibri" panose="020F0502020204030204" pitchFamily="34" charset="0"/>
                          <a:cs typeface="Times New Roman" panose="02020603050405020304" pitchFamily="18" charset="0"/>
                        </a:rPr>
                        <a:t>Injury not related to work</a:t>
                      </a:r>
                    </a:p>
                    <a:p>
                      <a:pPr>
                        <a:spcAft>
                          <a:spcPts val="0"/>
                        </a:spcAft>
                      </a:pPr>
                      <a:endParaRPr lang="en-CA" sz="24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2800" b="1" dirty="0">
                          <a:solidFill>
                            <a:schemeClr val="tx1"/>
                          </a:solidFill>
                          <a:effectLst/>
                          <a:latin typeface="+mn-lt"/>
                          <a:ea typeface="Calibri" panose="020F0502020204030204" pitchFamily="34" charset="0"/>
                          <a:cs typeface="Times New Roman" panose="02020603050405020304" pitchFamily="18" charset="0"/>
                        </a:rPr>
                        <a:t>16.2</a:t>
                      </a:r>
                    </a:p>
                  </a:txBody>
                  <a:tcPr marL="68580" marR="68580" marT="0" marB="0"/>
                </a:tc>
                <a:tc>
                  <a:txBody>
                    <a:bodyPr/>
                    <a:lstStyle/>
                    <a:p>
                      <a:pPr>
                        <a:spcAft>
                          <a:spcPts val="0"/>
                        </a:spcAft>
                      </a:pPr>
                      <a:r>
                        <a:rPr lang="en-CA" sz="2800" dirty="0">
                          <a:solidFill>
                            <a:srgbClr val="FF0000"/>
                          </a:solidFill>
                          <a:effectLst/>
                          <a:latin typeface="+mn-lt"/>
                          <a:ea typeface="Calibri" panose="020F0502020204030204" pitchFamily="34" charset="0"/>
                          <a:cs typeface="Times New Roman" panose="02020603050405020304" pitchFamily="18" charset="0"/>
                        </a:rPr>
                        <a:t>18.9</a:t>
                      </a:r>
                    </a:p>
                  </a:txBody>
                  <a:tcPr marL="68580" marR="68580" marT="0" marB="0"/>
                </a:tc>
                <a:tc>
                  <a:txBody>
                    <a:bodyPr/>
                    <a:lstStyle/>
                    <a:p>
                      <a:pPr>
                        <a:spcAft>
                          <a:spcPts val="0"/>
                        </a:spcAft>
                      </a:pPr>
                      <a:r>
                        <a:rPr lang="en-CA" sz="2800" dirty="0">
                          <a:solidFill>
                            <a:srgbClr val="FF0000"/>
                          </a:solidFill>
                          <a:effectLst/>
                          <a:latin typeface="+mn-lt"/>
                          <a:ea typeface="Calibri" panose="020F0502020204030204" pitchFamily="34" charset="0"/>
                          <a:cs typeface="Times New Roman" panose="02020603050405020304" pitchFamily="18" charset="0"/>
                        </a:rPr>
                        <a:t>8.5</a:t>
                      </a:r>
                    </a:p>
                  </a:txBody>
                  <a:tcPr marL="68580" marR="68580" marT="0" marB="0"/>
                </a:tc>
                <a:extLst>
                  <a:ext uri="{0D108BD9-81ED-4DB2-BD59-A6C34878D82A}">
                    <a16:rowId xmlns:a16="http://schemas.microsoft.com/office/drawing/2014/main" val="10003"/>
                  </a:ext>
                </a:extLst>
              </a:tr>
              <a:tr h="370840">
                <a:tc>
                  <a:txBody>
                    <a:bodyPr/>
                    <a:lstStyle/>
                    <a:p>
                      <a:pPr>
                        <a:spcAft>
                          <a:spcPts val="0"/>
                        </a:spcAft>
                      </a:pPr>
                      <a:r>
                        <a:rPr lang="en-CA" sz="2400" b="0" dirty="0">
                          <a:effectLst/>
                          <a:latin typeface="+mn-lt"/>
                          <a:ea typeface="Calibri" panose="020F0502020204030204" pitchFamily="34" charset="0"/>
                          <a:cs typeface="Times New Roman" panose="02020603050405020304" pitchFamily="18" charset="0"/>
                        </a:rPr>
                        <a:t>Non-injury-related disease</a:t>
                      </a:r>
                    </a:p>
                    <a:p>
                      <a:pPr>
                        <a:spcAft>
                          <a:spcPts val="0"/>
                        </a:spcAft>
                      </a:pPr>
                      <a:r>
                        <a:rPr lang="en-CA" sz="2400" b="0" dirty="0">
                          <a:effectLst/>
                          <a:latin typeface="+mn-lt"/>
                          <a:ea typeface="Calibri" panose="020F0502020204030204" pitchFamily="34" charset="0"/>
                          <a:cs typeface="Times New Roman" panose="02020603050405020304" pitchFamily="18" charset="0"/>
                        </a:rPr>
                        <a:t>(e.g., osteoarthritis)</a:t>
                      </a:r>
                    </a:p>
                  </a:txBody>
                  <a:tcPr marL="68580" marR="68580" marT="0" marB="0"/>
                </a:tc>
                <a:tc>
                  <a:txBody>
                    <a:bodyPr/>
                    <a:lstStyle/>
                    <a:p>
                      <a:pPr>
                        <a:spcAft>
                          <a:spcPts val="0"/>
                        </a:spcAft>
                      </a:pPr>
                      <a:r>
                        <a:rPr lang="en-CA" sz="2800" b="1" dirty="0">
                          <a:solidFill>
                            <a:schemeClr val="tx1"/>
                          </a:solidFill>
                          <a:effectLst/>
                          <a:latin typeface="+mn-lt"/>
                          <a:ea typeface="Calibri" panose="020F0502020204030204" pitchFamily="34" charset="0"/>
                          <a:cs typeface="Times New Roman" panose="02020603050405020304" pitchFamily="18" charset="0"/>
                        </a:rPr>
                        <a:t>11.2</a:t>
                      </a:r>
                    </a:p>
                  </a:txBody>
                  <a:tcPr marL="68580" marR="68580" marT="0" marB="0"/>
                </a:tc>
                <a:tc>
                  <a:txBody>
                    <a:bodyPr/>
                    <a:lstStyle/>
                    <a:p>
                      <a:pPr>
                        <a:spcAft>
                          <a:spcPts val="0"/>
                        </a:spcAft>
                      </a:pPr>
                      <a:r>
                        <a:rPr lang="en-CA" sz="2800" dirty="0">
                          <a:solidFill>
                            <a:srgbClr val="FF0000"/>
                          </a:solidFill>
                          <a:effectLst/>
                          <a:latin typeface="+mn-lt"/>
                          <a:ea typeface="Calibri" panose="020F0502020204030204" pitchFamily="34" charset="0"/>
                          <a:cs typeface="Times New Roman" panose="02020603050405020304" pitchFamily="18" charset="0"/>
                        </a:rPr>
                        <a:t>10.0</a:t>
                      </a:r>
                    </a:p>
                  </a:txBody>
                  <a:tcPr marL="68580" marR="68580" marT="0" marB="0"/>
                </a:tc>
                <a:tc>
                  <a:txBody>
                    <a:bodyPr/>
                    <a:lstStyle/>
                    <a:p>
                      <a:pPr>
                        <a:spcAft>
                          <a:spcPts val="0"/>
                        </a:spcAft>
                      </a:pPr>
                      <a:r>
                        <a:rPr lang="en-CA" sz="2800" dirty="0">
                          <a:solidFill>
                            <a:srgbClr val="FF0000"/>
                          </a:solidFill>
                          <a:effectLst/>
                          <a:latin typeface="+mn-lt"/>
                          <a:ea typeface="Calibri" panose="020F0502020204030204" pitchFamily="34" charset="0"/>
                          <a:cs typeface="Times New Roman" panose="02020603050405020304" pitchFamily="18" charset="0"/>
                        </a:rPr>
                        <a:t>7.8</a:t>
                      </a:r>
                    </a:p>
                  </a:txBody>
                  <a:tcPr marL="68580" marR="68580" marT="0" marB="0"/>
                </a:tc>
                <a:extLst>
                  <a:ext uri="{0D108BD9-81ED-4DB2-BD59-A6C34878D82A}">
                    <a16:rowId xmlns:a16="http://schemas.microsoft.com/office/drawing/2014/main" val="10004"/>
                  </a:ext>
                </a:extLst>
              </a:tr>
            </a:tbl>
          </a:graphicData>
        </a:graphic>
      </p:graphicFrame>
      <p:sp>
        <p:nvSpPr>
          <p:cNvPr id="7" name="TextBox 6"/>
          <p:cNvSpPr txBox="1"/>
          <p:nvPr/>
        </p:nvSpPr>
        <p:spPr>
          <a:xfrm>
            <a:off x="391886" y="239486"/>
            <a:ext cx="11478062" cy="738664"/>
          </a:xfrm>
          <a:prstGeom prst="rect">
            <a:avLst/>
          </a:prstGeom>
          <a:noFill/>
        </p:spPr>
        <p:txBody>
          <a:bodyPr wrap="square" rtlCol="0">
            <a:spAutoFit/>
          </a:bodyPr>
          <a:lstStyle/>
          <a:p>
            <a:r>
              <a:rPr lang="en-CA" sz="2400" dirty="0">
                <a:solidFill>
                  <a:prstClr val="black"/>
                </a:solidFill>
              </a:rPr>
              <a:t>Chronic Pain Prevalence Percentages and Locations</a:t>
            </a:r>
            <a:endParaRPr lang="en-US" sz="2400" baseline="30000" dirty="0">
              <a:solidFill>
                <a:prstClr val="black"/>
              </a:solidFill>
              <a:latin typeface="Times New Roman" charset="0"/>
              <a:ea typeface="Calibri" charset="0"/>
              <a:cs typeface="Times New Roman" charset="0"/>
            </a:endParaRPr>
          </a:p>
          <a:p>
            <a:r>
              <a:rPr lang="en-US" dirty="0">
                <a:solidFill>
                  <a:prstClr val="black"/>
                </a:solidFill>
              </a:rPr>
              <a:t>Chronic Pain Among Public Safety Personnel in Canada(</a:t>
            </a:r>
            <a:r>
              <a:rPr lang="en-US" i="1" dirty="0">
                <a:solidFill>
                  <a:prstClr val="black"/>
                </a:solidFill>
              </a:rPr>
              <a:t>Canadian Journal of Pain)</a:t>
            </a:r>
            <a:endParaRPr lang="en-US" dirty="0">
              <a:solidFill>
                <a:prstClr val="black"/>
              </a:solidFill>
              <a:latin typeface="Times New Roman" charset="0"/>
              <a:ea typeface="Calibri" charset="0"/>
              <a:cs typeface="Times New Roman" charset="0"/>
            </a:endParaRPr>
          </a:p>
        </p:txBody>
      </p:sp>
      <p:pic>
        <p:nvPicPr>
          <p:cNvPr id="5" name="Picture 4">
            <a:extLst>
              <a:ext uri="{FF2B5EF4-FFF2-40B4-BE49-F238E27FC236}">
                <a16:creationId xmlns:a16="http://schemas.microsoft.com/office/drawing/2014/main" id="{03FBE694-3BB3-B240-8472-77F82000DEEC}"/>
              </a:ext>
            </a:extLst>
          </p:cNvPr>
          <p:cNvPicPr>
            <a:picLocks noChangeAspect="1"/>
          </p:cNvPicPr>
          <p:nvPr/>
        </p:nvPicPr>
        <p:blipFill>
          <a:blip r:embed="rId2"/>
          <a:stretch>
            <a:fillRect/>
          </a:stretch>
        </p:blipFill>
        <p:spPr>
          <a:xfrm rot="508193">
            <a:off x="11128433" y="228037"/>
            <a:ext cx="868318" cy="1090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73142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17448641"/>
              </p:ext>
            </p:extLst>
          </p:nvPr>
        </p:nvGraphicFramePr>
        <p:xfrm>
          <a:off x="471370" y="1256282"/>
          <a:ext cx="11368704" cy="4937760"/>
        </p:xfrm>
        <a:graphic>
          <a:graphicData uri="http://schemas.openxmlformats.org/drawingml/2006/table">
            <a:tbl>
              <a:tblPr firstRow="1" bandRow="1">
                <a:tableStyleId>{5C22544A-7EE6-4342-B048-85BDC9FD1C3A}</a:tableStyleId>
              </a:tblPr>
              <a:tblGrid>
                <a:gridCol w="4865298">
                  <a:extLst>
                    <a:ext uri="{9D8B030D-6E8A-4147-A177-3AD203B41FA5}">
                      <a16:colId xmlns:a16="http://schemas.microsoft.com/office/drawing/2014/main" val="20000"/>
                    </a:ext>
                  </a:extLst>
                </a:gridCol>
                <a:gridCol w="1587260">
                  <a:extLst>
                    <a:ext uri="{9D8B030D-6E8A-4147-A177-3AD203B41FA5}">
                      <a16:colId xmlns:a16="http://schemas.microsoft.com/office/drawing/2014/main" val="20001"/>
                    </a:ext>
                  </a:extLst>
                </a:gridCol>
                <a:gridCol w="1621766">
                  <a:extLst>
                    <a:ext uri="{9D8B030D-6E8A-4147-A177-3AD203B41FA5}">
                      <a16:colId xmlns:a16="http://schemas.microsoft.com/office/drawing/2014/main" val="20002"/>
                    </a:ext>
                  </a:extLst>
                </a:gridCol>
                <a:gridCol w="1587260">
                  <a:extLst>
                    <a:ext uri="{9D8B030D-6E8A-4147-A177-3AD203B41FA5}">
                      <a16:colId xmlns:a16="http://schemas.microsoft.com/office/drawing/2014/main" val="20003"/>
                    </a:ext>
                  </a:extLst>
                </a:gridCol>
                <a:gridCol w="1707120">
                  <a:extLst>
                    <a:ext uri="{9D8B030D-6E8A-4147-A177-3AD203B41FA5}">
                      <a16:colId xmlns:a16="http://schemas.microsoft.com/office/drawing/2014/main" val="20004"/>
                    </a:ext>
                  </a:extLst>
                </a:gridCol>
              </a:tblGrid>
              <a:tr h="370840">
                <a:tc>
                  <a:txBody>
                    <a:bodyPr/>
                    <a:lstStyle/>
                    <a:p>
                      <a:pPr>
                        <a:spcAft>
                          <a:spcPts val="0"/>
                        </a:spcAft>
                      </a:pPr>
                      <a:endParaRPr lang="en-US" sz="2400" dirty="0">
                        <a:effectLst/>
                        <a:latin typeface="Times New Roman" charset="0"/>
                        <a:ea typeface="Calibri" charset="0"/>
                        <a:cs typeface="Times New Roman"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dirty="0">
                          <a:solidFill>
                            <a:schemeClr val="tx1"/>
                          </a:solidFill>
                          <a:effectLst/>
                        </a:rPr>
                        <a:t>Gen ~</a:t>
                      </a:r>
                      <a:endParaRPr lang="en-US" sz="24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400" b="1" dirty="0">
                          <a:solidFill>
                            <a:schemeClr val="tx1"/>
                          </a:solidFill>
                          <a:effectLst/>
                        </a:rPr>
                        <a:t>Total Sample</a:t>
                      </a:r>
                      <a:endParaRPr lang="en-US" sz="24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400" b="1" dirty="0">
                          <a:solidFill>
                            <a:schemeClr val="tx1"/>
                          </a:solidFill>
                          <a:effectLst/>
                        </a:rPr>
                        <a:t>Police</a:t>
                      </a:r>
                      <a:endParaRPr lang="en-US" sz="24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r>
                        <a:rPr lang="en-CA" sz="2400" b="1" dirty="0">
                          <a:solidFill>
                            <a:schemeClr val="tx1"/>
                          </a:solidFill>
                          <a:effectLst/>
                        </a:rPr>
                        <a:t>RCMP</a:t>
                      </a:r>
                      <a:endParaRPr lang="en-US" sz="2400" b="1" dirty="0">
                        <a:solidFill>
                          <a:schemeClr val="tx1"/>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370840">
                <a:tc>
                  <a:txBody>
                    <a:bodyPr/>
                    <a:lstStyle/>
                    <a:p>
                      <a:pPr algn="ctr">
                        <a:spcAft>
                          <a:spcPts val="0"/>
                        </a:spcAft>
                      </a:pPr>
                      <a:r>
                        <a:rPr lang="en-US" sz="2800" b="1" dirty="0">
                          <a:effectLst/>
                          <a:latin typeface="Calibri" panose="020F0502020204030204" pitchFamily="34" charset="0"/>
                          <a:ea typeface="Calibri" charset="0"/>
                          <a:cs typeface="Times New Roman" charset="0"/>
                        </a:rPr>
                        <a:t>Past Year</a:t>
                      </a:r>
                    </a:p>
                  </a:txBody>
                  <a:tcPr marL="68580" marR="68580" marT="0" marB="0" anchor="b"/>
                </a:tc>
                <a:tc>
                  <a:txBody>
                    <a:bodyPr/>
                    <a:lstStyle/>
                    <a:p>
                      <a:pPr>
                        <a:spcAft>
                          <a:spcPts val="0"/>
                        </a:spcAft>
                      </a:pPr>
                      <a:endParaRPr lang="en-US" sz="32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endParaRPr lang="en-US" sz="40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endParaRPr lang="en-US" sz="4000" b="1" dirty="0">
                        <a:solidFill>
                          <a:srgbClr val="FF0000"/>
                        </a:solidFill>
                        <a:effectLst/>
                        <a:latin typeface="Times New Roman" charset="0"/>
                        <a:ea typeface="Calibri" charset="0"/>
                        <a:cs typeface="Times New Roman" charset="0"/>
                      </a:endParaRPr>
                    </a:p>
                  </a:txBody>
                  <a:tcPr marL="68580" marR="68580" marT="0" marB="0"/>
                </a:tc>
                <a:tc>
                  <a:txBody>
                    <a:bodyPr/>
                    <a:lstStyle/>
                    <a:p>
                      <a:pPr>
                        <a:spcAft>
                          <a:spcPts val="0"/>
                        </a:spcAft>
                      </a:pPr>
                      <a:endParaRPr lang="en-US" sz="4000" b="1" dirty="0">
                        <a:solidFill>
                          <a:srgbClr val="FF0000"/>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1"/>
                  </a:ext>
                </a:extLst>
              </a:tr>
              <a:tr h="370840">
                <a:tc>
                  <a:txBody>
                    <a:bodyPr/>
                    <a:lstStyle/>
                    <a:p>
                      <a:pPr algn="l">
                        <a:spcAft>
                          <a:spcPts val="0"/>
                        </a:spcAft>
                      </a:pPr>
                      <a:r>
                        <a:rPr lang="en-CA" sz="2400" b="0" dirty="0">
                          <a:effectLst/>
                        </a:rPr>
                        <a:t>Suicidal Ideation</a:t>
                      </a:r>
                      <a:endParaRPr lang="en-US" sz="2400" b="0" dirty="0">
                        <a:effectLst/>
                        <a:latin typeface="Times New Roman" charset="0"/>
                        <a:ea typeface="Calibri" charset="0"/>
                        <a:cs typeface="Times New Roman" charset="0"/>
                      </a:endParaRPr>
                    </a:p>
                  </a:txBody>
                  <a:tcPr marL="68580" marR="68580" marT="0" marB="0" anchor="b"/>
                </a:tc>
                <a:tc>
                  <a:txBody>
                    <a:bodyPr/>
                    <a:lstStyle/>
                    <a:p>
                      <a:pPr>
                        <a:spcAft>
                          <a:spcPts val="0"/>
                        </a:spcAft>
                      </a:pPr>
                      <a:r>
                        <a:rPr lang="en-CA" sz="2800" b="1" dirty="0">
                          <a:solidFill>
                            <a:srgbClr val="00642D"/>
                          </a:solidFill>
                          <a:effectLst/>
                          <a:latin typeface="+mn-lt"/>
                        </a:rPr>
                        <a:t>~ 6</a:t>
                      </a:r>
                      <a:endParaRPr lang="en-US" sz="2800" b="1" dirty="0">
                        <a:solidFill>
                          <a:srgbClr val="00642D"/>
                        </a:solidFill>
                        <a:effectLst/>
                        <a:latin typeface="+mn-lt"/>
                        <a:ea typeface="Calibri" charset="0"/>
                        <a:cs typeface="Times New Roman" charset="0"/>
                      </a:endParaRPr>
                    </a:p>
                  </a:txBody>
                  <a:tcPr marL="68580" marR="68580" marT="0" marB="0"/>
                </a:tc>
                <a:tc>
                  <a:txBody>
                    <a:bodyPr/>
                    <a:lstStyle/>
                    <a:p>
                      <a:pPr>
                        <a:spcAft>
                          <a:spcPts val="0"/>
                        </a:spcAft>
                      </a:pPr>
                      <a:r>
                        <a:rPr lang="en-CA" sz="3200" b="1" dirty="0">
                          <a:solidFill>
                            <a:schemeClr val="tx1"/>
                          </a:solidFill>
                          <a:effectLst/>
                          <a:latin typeface="+mn-lt"/>
                          <a:ea typeface="Calibri" panose="020F0502020204030204" pitchFamily="34" charset="0"/>
                          <a:cs typeface="Times New Roman" panose="02020603050405020304" pitchFamily="18" charset="0"/>
                        </a:rPr>
                        <a:t>10.1</a:t>
                      </a:r>
                    </a:p>
                  </a:txBody>
                  <a:tcPr marL="68580" marR="68580" marT="0" marB="0"/>
                </a:tc>
                <a:tc>
                  <a:txBody>
                    <a:bodyPr/>
                    <a:lstStyle/>
                    <a:p>
                      <a:pPr>
                        <a:spcAft>
                          <a:spcPts val="0"/>
                        </a:spcAft>
                      </a:pPr>
                      <a:r>
                        <a:rPr lang="en-CA" sz="3200" b="1" dirty="0">
                          <a:solidFill>
                            <a:srgbClr val="FF0000"/>
                          </a:solidFill>
                          <a:effectLst/>
                          <a:latin typeface="+mn-lt"/>
                          <a:ea typeface="Calibri" panose="020F0502020204030204" pitchFamily="34" charset="0"/>
                          <a:cs typeface="Times New Roman" panose="02020603050405020304" pitchFamily="18" charset="0"/>
                        </a:rPr>
                        <a:t>8.3</a:t>
                      </a:r>
                    </a:p>
                  </a:txBody>
                  <a:tcPr marL="68580" marR="68580" marT="0" marB="0"/>
                </a:tc>
                <a:tc>
                  <a:txBody>
                    <a:bodyPr/>
                    <a:lstStyle/>
                    <a:p>
                      <a:r>
                        <a:rPr lang="en-US" sz="3200" b="1" dirty="0">
                          <a:solidFill>
                            <a:srgbClr val="FF0000"/>
                          </a:solidFill>
                        </a:rPr>
                        <a:t>9.9</a:t>
                      </a:r>
                      <a:endParaRPr lang="en-CA" sz="3200" b="1" dirty="0">
                        <a:solidFill>
                          <a:srgbClr val="FF0000"/>
                        </a:solidFill>
                      </a:endParaRPr>
                    </a:p>
                  </a:txBody>
                  <a:tcPr marL="68580" marR="68580" marT="0" marB="0"/>
                </a:tc>
                <a:extLst>
                  <a:ext uri="{0D108BD9-81ED-4DB2-BD59-A6C34878D82A}">
                    <a16:rowId xmlns:a16="http://schemas.microsoft.com/office/drawing/2014/main" val="10002"/>
                  </a:ext>
                </a:extLst>
              </a:tr>
              <a:tr h="370840">
                <a:tc>
                  <a:txBody>
                    <a:bodyPr/>
                    <a:lstStyle/>
                    <a:p>
                      <a:pPr algn="l">
                        <a:spcAft>
                          <a:spcPts val="0"/>
                        </a:spcAft>
                      </a:pPr>
                      <a:r>
                        <a:rPr lang="en-CA" sz="2400" b="0" dirty="0">
                          <a:effectLst/>
                        </a:rPr>
                        <a:t>Suicidal Planning</a:t>
                      </a:r>
                      <a:endParaRPr lang="en-US" sz="2400" b="0" dirty="0">
                        <a:effectLst/>
                        <a:latin typeface="Times New Roman" charset="0"/>
                        <a:ea typeface="Calibri" charset="0"/>
                        <a:cs typeface="Times New Roman" charset="0"/>
                      </a:endParaRPr>
                    </a:p>
                  </a:txBody>
                  <a:tcPr marL="68580" marR="68580" marT="0" marB="0" anchor="b"/>
                </a:tc>
                <a:tc>
                  <a:txBody>
                    <a:bodyPr/>
                    <a:lstStyle/>
                    <a:p>
                      <a:pPr>
                        <a:spcAft>
                          <a:spcPts val="0"/>
                        </a:spcAft>
                      </a:pPr>
                      <a:r>
                        <a:rPr lang="en-CA" sz="2800" b="1" dirty="0">
                          <a:solidFill>
                            <a:srgbClr val="00642D"/>
                          </a:solidFill>
                          <a:effectLst/>
                          <a:latin typeface="+mn-lt"/>
                        </a:rPr>
                        <a:t>~ 2</a:t>
                      </a:r>
                      <a:endParaRPr lang="en-US" sz="2800" b="1" dirty="0">
                        <a:solidFill>
                          <a:srgbClr val="00642D"/>
                        </a:solidFill>
                        <a:effectLst/>
                        <a:latin typeface="+mn-lt"/>
                        <a:ea typeface="Calibri" charset="0"/>
                        <a:cs typeface="Times New Roman" charset="0"/>
                      </a:endParaRPr>
                    </a:p>
                  </a:txBody>
                  <a:tcPr marL="68580" marR="68580" marT="0" marB="0"/>
                </a:tc>
                <a:tc>
                  <a:txBody>
                    <a:bodyPr/>
                    <a:lstStyle/>
                    <a:p>
                      <a:pPr>
                        <a:spcAft>
                          <a:spcPts val="0"/>
                        </a:spcAft>
                      </a:pPr>
                      <a:r>
                        <a:rPr lang="en-CA" sz="3200" b="1" dirty="0">
                          <a:solidFill>
                            <a:schemeClr val="tx1"/>
                          </a:solidFill>
                          <a:effectLst/>
                          <a:latin typeface="+mn-lt"/>
                          <a:ea typeface="Calibri" panose="020F0502020204030204" pitchFamily="34" charset="0"/>
                          <a:cs typeface="Times New Roman" panose="02020603050405020304" pitchFamily="18" charset="0"/>
                        </a:rPr>
                        <a:t>4.1</a:t>
                      </a:r>
                    </a:p>
                  </a:txBody>
                  <a:tcPr marL="68580" marR="68580" marT="0" marB="0"/>
                </a:tc>
                <a:tc>
                  <a:txBody>
                    <a:bodyPr/>
                    <a:lstStyle/>
                    <a:p>
                      <a:pPr>
                        <a:spcAft>
                          <a:spcPts val="0"/>
                        </a:spcAft>
                      </a:pPr>
                      <a:r>
                        <a:rPr lang="en-CA" sz="3200" b="1" dirty="0">
                          <a:solidFill>
                            <a:srgbClr val="FF0000"/>
                          </a:solidFill>
                          <a:effectLst/>
                          <a:latin typeface="+mn-lt"/>
                          <a:ea typeface="Calibri" panose="020F0502020204030204" pitchFamily="34" charset="0"/>
                          <a:cs typeface="Times New Roman" panose="02020603050405020304" pitchFamily="18" charset="0"/>
                        </a:rPr>
                        <a:t>3.4</a:t>
                      </a:r>
                    </a:p>
                  </a:txBody>
                  <a:tcPr marL="68580" marR="68580" marT="0" marB="0"/>
                </a:tc>
                <a:tc>
                  <a:txBody>
                    <a:bodyPr/>
                    <a:lstStyle/>
                    <a:p>
                      <a:r>
                        <a:rPr lang="en-US" sz="3200" b="1" dirty="0">
                          <a:solidFill>
                            <a:srgbClr val="FF0000"/>
                          </a:solidFill>
                        </a:rPr>
                        <a:t>4.1</a:t>
                      </a:r>
                      <a:endParaRPr lang="en-CA" sz="3200" b="1" dirty="0">
                        <a:solidFill>
                          <a:srgbClr val="FF0000"/>
                        </a:solidFill>
                      </a:endParaRPr>
                    </a:p>
                  </a:txBody>
                  <a:tcPr marL="68580" marR="68580" marT="0" marB="0"/>
                </a:tc>
                <a:extLst>
                  <a:ext uri="{0D108BD9-81ED-4DB2-BD59-A6C34878D82A}">
                    <a16:rowId xmlns:a16="http://schemas.microsoft.com/office/drawing/2014/main" val="10003"/>
                  </a:ext>
                </a:extLst>
              </a:tr>
              <a:tr h="370840">
                <a:tc>
                  <a:txBody>
                    <a:bodyPr/>
                    <a:lstStyle/>
                    <a:p>
                      <a:pPr algn="l">
                        <a:spcAft>
                          <a:spcPts val="0"/>
                        </a:spcAft>
                      </a:pPr>
                      <a:r>
                        <a:rPr lang="en-CA" sz="2400" b="0" dirty="0">
                          <a:effectLst/>
                        </a:rPr>
                        <a:t>Suicidal Attempt</a:t>
                      </a:r>
                      <a:endParaRPr lang="en-US" sz="2400" b="0" dirty="0">
                        <a:effectLst/>
                        <a:latin typeface="Times New Roman" charset="0"/>
                        <a:ea typeface="Calibri" charset="0"/>
                        <a:cs typeface="Times New Roman" charset="0"/>
                      </a:endParaRPr>
                    </a:p>
                  </a:txBody>
                  <a:tcPr marL="68580" marR="68580" marT="0" marB="0" anchor="b"/>
                </a:tc>
                <a:tc>
                  <a:txBody>
                    <a:bodyPr/>
                    <a:lstStyle/>
                    <a:p>
                      <a:pPr>
                        <a:spcAft>
                          <a:spcPts val="0"/>
                        </a:spcAft>
                      </a:pPr>
                      <a:r>
                        <a:rPr lang="en-CA" sz="2800" b="1" dirty="0">
                          <a:solidFill>
                            <a:srgbClr val="00642D"/>
                          </a:solidFill>
                          <a:effectLst/>
                          <a:latin typeface="+mn-lt"/>
                        </a:rPr>
                        <a:t>~ &lt;1</a:t>
                      </a:r>
                      <a:endParaRPr lang="en-US" sz="2800" b="1" dirty="0">
                        <a:solidFill>
                          <a:srgbClr val="00642D"/>
                        </a:solidFill>
                        <a:effectLst/>
                        <a:latin typeface="+mn-lt"/>
                        <a:ea typeface="Calibri" charset="0"/>
                        <a:cs typeface="Times New Roman" charset="0"/>
                      </a:endParaRPr>
                    </a:p>
                  </a:txBody>
                  <a:tcPr marL="68580" marR="68580" marT="0" marB="0"/>
                </a:tc>
                <a:tc>
                  <a:txBody>
                    <a:bodyPr/>
                    <a:lstStyle/>
                    <a:p>
                      <a:pPr>
                        <a:spcAft>
                          <a:spcPts val="0"/>
                        </a:spcAft>
                      </a:pPr>
                      <a:r>
                        <a:rPr lang="en-CA" sz="3200" b="1" dirty="0">
                          <a:solidFill>
                            <a:schemeClr val="tx1"/>
                          </a:solidFill>
                          <a:effectLst/>
                          <a:latin typeface="+mn-lt"/>
                          <a:ea typeface="Calibri" panose="020F0502020204030204" pitchFamily="34" charset="0"/>
                          <a:cs typeface="Times New Roman" panose="02020603050405020304" pitchFamily="18" charset="0"/>
                        </a:rPr>
                        <a:t>0.3</a:t>
                      </a:r>
                    </a:p>
                  </a:txBody>
                  <a:tcPr marL="68580" marR="68580" marT="0" marB="0"/>
                </a:tc>
                <a:tc>
                  <a:txBody>
                    <a:bodyPr/>
                    <a:lstStyle/>
                    <a:p>
                      <a:pPr>
                        <a:spcAft>
                          <a:spcPts val="0"/>
                        </a:spcAft>
                      </a:pPr>
                      <a:r>
                        <a:rPr lang="en-CA" sz="3200" b="1" dirty="0">
                          <a:solidFill>
                            <a:srgbClr val="FF0000"/>
                          </a:solidFill>
                          <a:effectLst/>
                          <a:latin typeface="+mn-lt"/>
                          <a:ea typeface="Calibri" panose="020F0502020204030204" pitchFamily="34" charset="0"/>
                          <a:cs typeface="Times New Roman" panose="02020603050405020304" pitchFamily="18" charset="0"/>
                        </a:rPr>
                        <a:t>0.2</a:t>
                      </a:r>
                    </a:p>
                  </a:txBody>
                  <a:tcPr marL="68580" marR="68580" marT="0" marB="0"/>
                </a:tc>
                <a:tc>
                  <a:txBody>
                    <a:bodyPr/>
                    <a:lstStyle/>
                    <a:p>
                      <a:r>
                        <a:rPr lang="en-US" sz="3200" b="1" dirty="0">
                          <a:solidFill>
                            <a:srgbClr val="FF0000"/>
                          </a:solidFill>
                        </a:rPr>
                        <a:t>0.2</a:t>
                      </a:r>
                      <a:endParaRPr lang="en-CA" sz="3200" b="1" dirty="0">
                        <a:solidFill>
                          <a:srgbClr val="FF0000"/>
                        </a:solidFill>
                      </a:endParaRPr>
                    </a:p>
                  </a:txBody>
                  <a:tcPr marL="68580" marR="68580" marT="0" marB="0"/>
                </a:tc>
                <a:extLst>
                  <a:ext uri="{0D108BD9-81ED-4DB2-BD59-A6C34878D82A}">
                    <a16:rowId xmlns:a16="http://schemas.microsoft.com/office/drawing/2014/main" val="100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effectLst/>
                          <a:latin typeface="Calibri" panose="020F0502020204030204" pitchFamily="34" charset="0"/>
                          <a:ea typeface="Calibri" charset="0"/>
                          <a:cs typeface="Times New Roman" charset="0"/>
                        </a:rPr>
                        <a:t>Lifetime</a:t>
                      </a:r>
                    </a:p>
                  </a:txBody>
                  <a:tcPr marL="68580" marR="68580" marT="0" marB="0" anchor="b"/>
                </a:tc>
                <a:tc>
                  <a:txBody>
                    <a:bodyPr/>
                    <a:lstStyle/>
                    <a:p>
                      <a:pPr>
                        <a:spcAft>
                          <a:spcPts val="0"/>
                        </a:spcAft>
                      </a:pPr>
                      <a:endParaRPr lang="en-US" sz="40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endParaRPr lang="en-US" sz="4400" b="1" dirty="0">
                        <a:solidFill>
                          <a:schemeClr val="tx1"/>
                        </a:solidFill>
                        <a:effectLst/>
                        <a:latin typeface="Times New Roman" charset="0"/>
                        <a:ea typeface="Calibri" charset="0"/>
                        <a:cs typeface="Times New Roman" charset="0"/>
                      </a:endParaRPr>
                    </a:p>
                  </a:txBody>
                  <a:tcPr marL="68580" marR="68580" marT="0" marB="0"/>
                </a:tc>
                <a:tc>
                  <a:txBody>
                    <a:bodyPr/>
                    <a:lstStyle/>
                    <a:p>
                      <a:pPr>
                        <a:spcAft>
                          <a:spcPts val="0"/>
                        </a:spcAft>
                      </a:pPr>
                      <a:endParaRPr lang="en-US" sz="4400" b="1" dirty="0">
                        <a:solidFill>
                          <a:srgbClr val="FF0000"/>
                        </a:solidFill>
                        <a:effectLst/>
                        <a:latin typeface="Times New Roman" charset="0"/>
                        <a:ea typeface="Calibri" charset="0"/>
                        <a:cs typeface="Times New Roman" charset="0"/>
                      </a:endParaRPr>
                    </a:p>
                  </a:txBody>
                  <a:tcPr marL="68580" marR="68580" marT="0" marB="0"/>
                </a:tc>
                <a:tc>
                  <a:txBody>
                    <a:bodyPr/>
                    <a:lstStyle/>
                    <a:p>
                      <a:pPr>
                        <a:spcAft>
                          <a:spcPts val="0"/>
                        </a:spcAft>
                      </a:pPr>
                      <a:endParaRPr lang="en-US" sz="4400" b="1" dirty="0">
                        <a:solidFill>
                          <a:srgbClr val="FF0000"/>
                        </a:solidFill>
                        <a:effectLst/>
                        <a:latin typeface="Times New Roman" charset="0"/>
                        <a:ea typeface="Calibri" charset="0"/>
                        <a:cs typeface="Times New Roman" charset="0"/>
                      </a:endParaRPr>
                    </a:p>
                  </a:txBody>
                  <a:tcPr marL="68580" marR="68580" marT="0" marB="0"/>
                </a:tc>
                <a:extLst>
                  <a:ext uri="{0D108BD9-81ED-4DB2-BD59-A6C34878D82A}">
                    <a16:rowId xmlns:a16="http://schemas.microsoft.com/office/drawing/2014/main" val="10005"/>
                  </a:ext>
                </a:extLst>
              </a:tr>
              <a:tr h="370840">
                <a:tc>
                  <a:txBody>
                    <a:bodyPr/>
                    <a:lstStyle/>
                    <a:p>
                      <a:pPr algn="l">
                        <a:spcAft>
                          <a:spcPts val="0"/>
                        </a:spcAft>
                      </a:pPr>
                      <a:r>
                        <a:rPr lang="en-CA" sz="2400" b="0" dirty="0">
                          <a:effectLst/>
                        </a:rPr>
                        <a:t>Suicidal Ideation</a:t>
                      </a:r>
                      <a:endParaRPr lang="en-US" sz="2400" b="0" dirty="0">
                        <a:effectLst/>
                        <a:latin typeface="Times New Roman" charset="0"/>
                        <a:ea typeface="Calibri" charset="0"/>
                        <a:cs typeface="Times New Roman" charset="0"/>
                      </a:endParaRPr>
                    </a:p>
                  </a:txBody>
                  <a:tcPr marL="68580" marR="68580" marT="0" marB="0" anchor="b"/>
                </a:tc>
                <a:tc>
                  <a:txBody>
                    <a:bodyPr/>
                    <a:lstStyle/>
                    <a:p>
                      <a:pPr>
                        <a:spcAft>
                          <a:spcPts val="0"/>
                        </a:spcAft>
                      </a:pPr>
                      <a:r>
                        <a:rPr lang="en-CA" sz="2800" b="1" dirty="0">
                          <a:solidFill>
                            <a:srgbClr val="00642D"/>
                          </a:solidFill>
                          <a:effectLst/>
                          <a:latin typeface="+mn-lt"/>
                        </a:rPr>
                        <a:t>~ 11 – 14</a:t>
                      </a:r>
                      <a:endParaRPr lang="en-US" sz="2800" b="1" dirty="0">
                        <a:solidFill>
                          <a:srgbClr val="00642D"/>
                        </a:solidFill>
                        <a:effectLst/>
                        <a:latin typeface="+mn-lt"/>
                        <a:ea typeface="Calibri" charset="0"/>
                        <a:cs typeface="Times New Roman" charset="0"/>
                      </a:endParaRPr>
                    </a:p>
                  </a:txBody>
                  <a:tcPr marL="68580" marR="68580" marT="0" marB="0"/>
                </a:tc>
                <a:tc>
                  <a:txBody>
                    <a:bodyPr/>
                    <a:lstStyle/>
                    <a:p>
                      <a:pPr>
                        <a:spcAft>
                          <a:spcPts val="0"/>
                        </a:spcAft>
                      </a:pPr>
                      <a:r>
                        <a:rPr lang="en-CA" sz="3200" b="1" dirty="0">
                          <a:solidFill>
                            <a:schemeClr val="tx1"/>
                          </a:solidFill>
                          <a:effectLst/>
                          <a:latin typeface="+mn-lt"/>
                          <a:ea typeface="Calibri" panose="020F0502020204030204" pitchFamily="34" charset="0"/>
                          <a:cs typeface="Times New Roman" panose="02020603050405020304" pitchFamily="18" charset="0"/>
                        </a:rPr>
                        <a:t>27.8</a:t>
                      </a:r>
                    </a:p>
                  </a:txBody>
                  <a:tcPr marL="68580" marR="68580" marT="0" marB="0"/>
                </a:tc>
                <a:tc>
                  <a:txBody>
                    <a:bodyPr/>
                    <a:lstStyle/>
                    <a:p>
                      <a:pPr>
                        <a:spcAft>
                          <a:spcPts val="0"/>
                        </a:spcAft>
                      </a:pPr>
                      <a:r>
                        <a:rPr lang="en-CA" sz="3200" b="1" dirty="0">
                          <a:solidFill>
                            <a:srgbClr val="FF0000"/>
                          </a:solidFill>
                          <a:effectLst/>
                          <a:latin typeface="+mn-lt"/>
                          <a:ea typeface="Calibri" panose="020F0502020204030204" pitchFamily="34" charset="0"/>
                          <a:cs typeface="Times New Roman" panose="02020603050405020304" pitchFamily="18" charset="0"/>
                        </a:rPr>
                        <a:t>20.5</a:t>
                      </a:r>
                    </a:p>
                  </a:txBody>
                  <a:tcPr marL="68580" marR="68580" marT="0" marB="0"/>
                </a:tc>
                <a:tc>
                  <a:txBody>
                    <a:bodyPr/>
                    <a:lstStyle/>
                    <a:p>
                      <a:pPr>
                        <a:spcAft>
                          <a:spcPts val="0"/>
                        </a:spcAft>
                      </a:pPr>
                      <a:r>
                        <a:rPr lang="en-CA" sz="3200" b="1" dirty="0">
                          <a:solidFill>
                            <a:srgbClr val="FF0000"/>
                          </a:solidFill>
                          <a:effectLst/>
                          <a:latin typeface="+mn-lt"/>
                          <a:ea typeface="Calibri" panose="020F0502020204030204" pitchFamily="34" charset="0"/>
                          <a:cs typeface="Times New Roman" panose="02020603050405020304" pitchFamily="18" charset="0"/>
                        </a:rPr>
                        <a:t>25.7</a:t>
                      </a:r>
                    </a:p>
                  </a:txBody>
                  <a:tcPr marL="68580" marR="68580" marT="0" marB="0"/>
                </a:tc>
                <a:extLst>
                  <a:ext uri="{0D108BD9-81ED-4DB2-BD59-A6C34878D82A}">
                    <a16:rowId xmlns:a16="http://schemas.microsoft.com/office/drawing/2014/main" val="10006"/>
                  </a:ext>
                </a:extLst>
              </a:tr>
              <a:tr h="370840">
                <a:tc>
                  <a:txBody>
                    <a:bodyPr/>
                    <a:lstStyle/>
                    <a:p>
                      <a:pPr algn="l">
                        <a:spcAft>
                          <a:spcPts val="0"/>
                        </a:spcAft>
                      </a:pPr>
                      <a:r>
                        <a:rPr lang="en-CA" sz="2400" b="0" dirty="0">
                          <a:effectLst/>
                        </a:rPr>
                        <a:t>Suicidal Planning</a:t>
                      </a:r>
                      <a:endParaRPr lang="en-US" sz="2400" b="0" dirty="0">
                        <a:effectLst/>
                        <a:latin typeface="Times New Roman" charset="0"/>
                        <a:ea typeface="Calibri" charset="0"/>
                        <a:cs typeface="Times New Roman" charset="0"/>
                      </a:endParaRPr>
                    </a:p>
                  </a:txBody>
                  <a:tcPr marL="68580" marR="68580"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642D"/>
                          </a:solidFill>
                          <a:effectLst/>
                          <a:uLnTx/>
                          <a:uFillTx/>
                          <a:latin typeface="+mn-lt"/>
                          <a:ea typeface="+mn-ea"/>
                          <a:cs typeface="+mn-cs"/>
                        </a:rPr>
                        <a:t>~ 4 – 5</a:t>
                      </a:r>
                      <a:endParaRPr kumimoji="0" lang="en-US" sz="2800" b="1" i="0" u="none" strike="noStrike" kern="1200" cap="none" spc="0" normalizeH="0" baseline="0" noProof="0" dirty="0">
                        <a:ln>
                          <a:noFill/>
                        </a:ln>
                        <a:solidFill>
                          <a:srgbClr val="00642D"/>
                        </a:solidFill>
                        <a:effectLst/>
                        <a:uLnTx/>
                        <a:uFillTx/>
                        <a:latin typeface="+mn-lt"/>
                        <a:ea typeface="Calibri" charset="0"/>
                        <a:cs typeface="Times New Roman" charset="0"/>
                      </a:endParaRPr>
                    </a:p>
                  </a:txBody>
                  <a:tcPr marL="68580" marR="68580" marT="0" marB="0"/>
                </a:tc>
                <a:tc>
                  <a:txBody>
                    <a:bodyPr/>
                    <a:lstStyle/>
                    <a:p>
                      <a:pPr>
                        <a:spcAft>
                          <a:spcPts val="0"/>
                        </a:spcAft>
                      </a:pPr>
                      <a:r>
                        <a:rPr lang="en-CA" sz="3200" b="1" dirty="0">
                          <a:solidFill>
                            <a:schemeClr val="tx1"/>
                          </a:solidFill>
                          <a:effectLst/>
                          <a:latin typeface="+mn-lt"/>
                          <a:ea typeface="Calibri" panose="020F0502020204030204" pitchFamily="34" charset="0"/>
                          <a:cs typeface="Times New Roman" panose="02020603050405020304" pitchFamily="18" charset="0"/>
                        </a:rPr>
                        <a:t>13.3</a:t>
                      </a:r>
                    </a:p>
                  </a:txBody>
                  <a:tcPr marL="68580" marR="68580" marT="0" marB="0"/>
                </a:tc>
                <a:tc>
                  <a:txBody>
                    <a:bodyPr/>
                    <a:lstStyle/>
                    <a:p>
                      <a:pPr>
                        <a:spcAft>
                          <a:spcPts val="0"/>
                        </a:spcAft>
                      </a:pPr>
                      <a:r>
                        <a:rPr lang="en-CA" sz="3200" b="1" dirty="0">
                          <a:solidFill>
                            <a:srgbClr val="FF0000"/>
                          </a:solidFill>
                          <a:effectLst/>
                          <a:latin typeface="+mn-lt"/>
                          <a:ea typeface="Calibri" panose="020F0502020204030204" pitchFamily="34" charset="0"/>
                          <a:cs typeface="Times New Roman" panose="02020603050405020304" pitchFamily="18" charset="0"/>
                        </a:rPr>
                        <a:t>8.9</a:t>
                      </a:r>
                    </a:p>
                  </a:txBody>
                  <a:tcPr marL="68580" marR="68580" marT="0" marB="0"/>
                </a:tc>
                <a:tc>
                  <a:txBody>
                    <a:bodyPr/>
                    <a:lstStyle/>
                    <a:p>
                      <a:pPr>
                        <a:spcAft>
                          <a:spcPts val="0"/>
                        </a:spcAft>
                      </a:pPr>
                      <a:r>
                        <a:rPr lang="en-CA" sz="3200" b="1" dirty="0">
                          <a:solidFill>
                            <a:srgbClr val="FF0000"/>
                          </a:solidFill>
                          <a:effectLst/>
                          <a:latin typeface="+mn-lt"/>
                          <a:ea typeface="Calibri" panose="020F0502020204030204" pitchFamily="34" charset="0"/>
                          <a:cs typeface="Times New Roman" panose="02020603050405020304" pitchFamily="18" charset="0"/>
                        </a:rPr>
                        <a:t>11.2</a:t>
                      </a:r>
                    </a:p>
                  </a:txBody>
                  <a:tcPr marL="68580" marR="68580" marT="0" marB="0"/>
                </a:tc>
                <a:extLst>
                  <a:ext uri="{0D108BD9-81ED-4DB2-BD59-A6C34878D82A}">
                    <a16:rowId xmlns:a16="http://schemas.microsoft.com/office/drawing/2014/main" val="10007"/>
                  </a:ext>
                </a:extLst>
              </a:tr>
              <a:tr h="370840">
                <a:tc>
                  <a:txBody>
                    <a:bodyPr/>
                    <a:lstStyle/>
                    <a:p>
                      <a:pPr algn="l">
                        <a:spcAft>
                          <a:spcPts val="0"/>
                        </a:spcAft>
                      </a:pPr>
                      <a:r>
                        <a:rPr lang="en-CA" sz="2400" b="0" dirty="0">
                          <a:effectLst/>
                        </a:rPr>
                        <a:t>Suicidal Attempt</a:t>
                      </a:r>
                      <a:endParaRPr lang="en-US" sz="2400" b="0" dirty="0">
                        <a:effectLst/>
                        <a:latin typeface="Times New Roman" charset="0"/>
                        <a:ea typeface="Calibri" charset="0"/>
                        <a:cs typeface="Times New Roman" charset="0"/>
                      </a:endParaRPr>
                    </a:p>
                  </a:txBody>
                  <a:tcPr marL="68580" marR="68580"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642D"/>
                          </a:solidFill>
                          <a:effectLst/>
                          <a:uLnTx/>
                          <a:uFillTx/>
                          <a:latin typeface="+mn-lt"/>
                          <a:ea typeface="+mn-ea"/>
                          <a:cs typeface="+mn-cs"/>
                        </a:rPr>
                        <a:t>~ 1 - 4</a:t>
                      </a:r>
                      <a:endParaRPr kumimoji="0" lang="en-US" sz="2800" b="1" i="0" u="none" strike="noStrike" kern="1200" cap="none" spc="0" normalizeH="0" baseline="0" noProof="0" dirty="0">
                        <a:ln>
                          <a:noFill/>
                        </a:ln>
                        <a:solidFill>
                          <a:srgbClr val="00642D"/>
                        </a:solidFill>
                        <a:effectLst/>
                        <a:uLnTx/>
                        <a:uFillTx/>
                        <a:latin typeface="+mn-lt"/>
                        <a:ea typeface="Calibri" charset="0"/>
                        <a:cs typeface="Times New Roman" charset="0"/>
                      </a:endParaRPr>
                    </a:p>
                  </a:txBody>
                  <a:tcPr marL="68580" marR="68580" marT="0" marB="0"/>
                </a:tc>
                <a:tc>
                  <a:txBody>
                    <a:bodyPr/>
                    <a:lstStyle/>
                    <a:p>
                      <a:pPr>
                        <a:spcAft>
                          <a:spcPts val="0"/>
                        </a:spcAft>
                      </a:pPr>
                      <a:r>
                        <a:rPr lang="en-CA" sz="3200" b="1" dirty="0">
                          <a:solidFill>
                            <a:schemeClr val="tx1"/>
                          </a:solidFill>
                          <a:effectLst/>
                          <a:latin typeface="+mn-lt"/>
                          <a:ea typeface="Calibri" panose="020F0502020204030204" pitchFamily="34" charset="0"/>
                          <a:cs typeface="Times New Roman" panose="02020603050405020304" pitchFamily="18" charset="0"/>
                        </a:rPr>
                        <a:t>4.6</a:t>
                      </a:r>
                    </a:p>
                  </a:txBody>
                  <a:tcPr marL="68580" marR="68580" marT="0" marB="0"/>
                </a:tc>
                <a:tc>
                  <a:txBody>
                    <a:bodyPr/>
                    <a:lstStyle/>
                    <a:p>
                      <a:pPr>
                        <a:spcAft>
                          <a:spcPts val="0"/>
                        </a:spcAft>
                      </a:pPr>
                      <a:r>
                        <a:rPr lang="en-CA" sz="3200" b="1" dirty="0">
                          <a:solidFill>
                            <a:srgbClr val="FF0000"/>
                          </a:solidFill>
                          <a:effectLst/>
                          <a:latin typeface="+mn-lt"/>
                          <a:ea typeface="Calibri" panose="020F0502020204030204" pitchFamily="34" charset="0"/>
                          <a:cs typeface="Times New Roman" panose="02020603050405020304" pitchFamily="18" charset="0"/>
                        </a:rPr>
                        <a:t>2.1</a:t>
                      </a:r>
                    </a:p>
                  </a:txBody>
                  <a:tcPr marL="68580" marR="68580" marT="0" marB="0"/>
                </a:tc>
                <a:tc>
                  <a:txBody>
                    <a:bodyPr/>
                    <a:lstStyle/>
                    <a:p>
                      <a:pPr>
                        <a:spcAft>
                          <a:spcPts val="0"/>
                        </a:spcAft>
                      </a:pPr>
                      <a:r>
                        <a:rPr lang="en-CA" sz="3200" b="1" dirty="0">
                          <a:solidFill>
                            <a:srgbClr val="FF0000"/>
                          </a:solidFill>
                          <a:effectLst/>
                          <a:latin typeface="+mn-lt"/>
                          <a:ea typeface="Calibri" panose="020F0502020204030204" pitchFamily="34" charset="0"/>
                          <a:cs typeface="Times New Roman" panose="02020603050405020304" pitchFamily="18" charset="0"/>
                        </a:rPr>
                        <a:t>2.4</a:t>
                      </a:r>
                    </a:p>
                  </a:txBody>
                  <a:tcPr marL="68580" marR="68580" marT="0" marB="0"/>
                </a:tc>
                <a:extLst>
                  <a:ext uri="{0D108BD9-81ED-4DB2-BD59-A6C34878D82A}">
                    <a16:rowId xmlns:a16="http://schemas.microsoft.com/office/drawing/2014/main" val="10008"/>
                  </a:ext>
                </a:extLst>
              </a:tr>
            </a:tbl>
          </a:graphicData>
        </a:graphic>
      </p:graphicFrame>
      <p:sp>
        <p:nvSpPr>
          <p:cNvPr id="7" name="TextBox 6"/>
          <p:cNvSpPr txBox="1"/>
          <p:nvPr/>
        </p:nvSpPr>
        <p:spPr>
          <a:xfrm>
            <a:off x="391886" y="239486"/>
            <a:ext cx="11478062" cy="738664"/>
          </a:xfrm>
          <a:prstGeom prst="rect">
            <a:avLst/>
          </a:prstGeom>
          <a:noFill/>
        </p:spPr>
        <p:txBody>
          <a:bodyPr wrap="square" rtlCol="0">
            <a:spAutoFit/>
          </a:bodyPr>
          <a:lstStyle/>
          <a:p>
            <a:pPr>
              <a:defRPr/>
            </a:pPr>
            <a:r>
              <a:rPr lang="en-CA" sz="2400" b="1" dirty="0">
                <a:solidFill>
                  <a:prstClr val="black"/>
                </a:solidFill>
              </a:rPr>
              <a:t>Prevalence of Past-Year and Lifetime Self-Reported Suicidal Behaviour</a:t>
            </a:r>
            <a:endParaRPr lang="en-US" sz="2400" dirty="0">
              <a:solidFill>
                <a:prstClr val="black"/>
              </a:solidFill>
              <a:latin typeface="Times New Roman" charset="0"/>
              <a:ea typeface="Calibri" charset="0"/>
              <a:cs typeface="Times New Roman" charset="0"/>
            </a:endParaRPr>
          </a:p>
          <a:p>
            <a:r>
              <a:rPr lang="en-US" dirty="0">
                <a:solidFill>
                  <a:prstClr val="black"/>
                </a:solidFill>
              </a:rPr>
              <a:t>Suicidal Ideation, Plans, and Attempts Among Public Safety Personnel in Canada (</a:t>
            </a:r>
            <a:r>
              <a:rPr lang="en-US" i="1" dirty="0">
                <a:solidFill>
                  <a:prstClr val="black"/>
                </a:solidFill>
              </a:rPr>
              <a:t>Canadian Psychology</a:t>
            </a:r>
            <a:r>
              <a:rPr lang="en-US" dirty="0">
                <a:solidFill>
                  <a:prstClr val="black"/>
                </a:solidFill>
              </a:rPr>
              <a:t>)</a:t>
            </a:r>
          </a:p>
        </p:txBody>
      </p:sp>
      <p:pic>
        <p:nvPicPr>
          <p:cNvPr id="5" name="Picture 4">
            <a:extLst>
              <a:ext uri="{FF2B5EF4-FFF2-40B4-BE49-F238E27FC236}">
                <a16:creationId xmlns:a16="http://schemas.microsoft.com/office/drawing/2014/main" id="{75BAC3DF-7BCA-0D46-AC86-17EC51AB45AC}"/>
              </a:ext>
            </a:extLst>
          </p:cNvPr>
          <p:cNvPicPr>
            <a:picLocks noChangeAspect="1"/>
          </p:cNvPicPr>
          <p:nvPr/>
        </p:nvPicPr>
        <p:blipFill>
          <a:blip r:embed="rId2"/>
          <a:stretch>
            <a:fillRect/>
          </a:stretch>
        </p:blipFill>
        <p:spPr>
          <a:xfrm rot="405778">
            <a:off x="11112133" y="5515344"/>
            <a:ext cx="803197" cy="1060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949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08176"/>
          </a:xfrm>
        </p:spPr>
        <p:txBody>
          <a:bodyPr>
            <a:noAutofit/>
          </a:bodyPr>
          <a:lstStyle/>
          <a:p>
            <a:pPr algn="ctr"/>
            <a:r>
              <a:rPr lang="en-US" sz="3600" dirty="0"/>
              <a:t>Why is Evidence-Based Research Important?</a:t>
            </a:r>
            <a:endParaRPr lang="en-CA" sz="3600" dirty="0"/>
          </a:p>
        </p:txBody>
      </p:sp>
      <p:sp>
        <p:nvSpPr>
          <p:cNvPr id="3" name="Content Placeholder 2"/>
          <p:cNvSpPr>
            <a:spLocks noGrp="1"/>
          </p:cNvSpPr>
          <p:nvPr>
            <p:ph idx="1"/>
          </p:nvPr>
        </p:nvSpPr>
        <p:spPr>
          <a:xfrm>
            <a:off x="762649" y="1408176"/>
            <a:ext cx="5075443" cy="4752528"/>
          </a:xfrm>
        </p:spPr>
        <p:txBody>
          <a:bodyPr>
            <a:normAutofit/>
          </a:bodyPr>
          <a:lstStyle/>
          <a:p>
            <a:pPr lvl="0"/>
            <a:r>
              <a:rPr lang="en-US" sz="3600" dirty="0"/>
              <a:t>Policies and strategies that are evidence-based often produce better results, which can increase credibility and support</a:t>
            </a:r>
          </a:p>
          <a:p>
            <a:pPr lvl="0"/>
            <a:r>
              <a:rPr lang="en-US" sz="3600" dirty="0"/>
              <a:t>Better able to withstand public scrutiny</a:t>
            </a:r>
            <a:endParaRPr lang="en-CA"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08176"/>
            <a:ext cx="4589212" cy="4589212"/>
          </a:xfrm>
          <a:prstGeom prst="rect">
            <a:avLst/>
          </a:prstGeom>
        </p:spPr>
      </p:pic>
    </p:spTree>
    <p:extLst>
      <p:ext uri="{BB962C8B-B14F-4D97-AF65-F5344CB8AC3E}">
        <p14:creationId xmlns:p14="http://schemas.microsoft.com/office/powerpoint/2010/main" val="2793450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n-US" altLang="en-US" dirty="0"/>
              <a:t>Meaningful Program Evaluation</a:t>
            </a:r>
            <a:endParaRPr lang="en-CA" altLang="en-US" dirty="0"/>
          </a:p>
        </p:txBody>
      </p:sp>
      <p:pic>
        <p:nvPicPr>
          <p:cNvPr id="3" name="Picture 2" descr="Image result for canadian flag"/>
          <p:cNvPicPr>
            <a:picLocks noChangeAspect="1" noChangeArrowheads="1"/>
          </p:cNvPicPr>
          <p:nvPr/>
        </p:nvPicPr>
        <p:blipFill rotWithShape="1">
          <a:blip r:embed="rId3">
            <a:extLst>
              <a:ext uri="{28A0092B-C50C-407E-A947-70E740481C1C}">
                <a14:useLocalDpi xmlns:a14="http://schemas.microsoft.com/office/drawing/2010/main" val="0"/>
              </a:ext>
            </a:extLst>
          </a:blip>
          <a:srcRect t="19408" b="17323"/>
          <a:stretch/>
        </p:blipFill>
        <p:spPr bwMode="auto">
          <a:xfrm>
            <a:off x="609600" y="5219458"/>
            <a:ext cx="2237117" cy="141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17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Prevalence of exposure to mental health training among PSP categories (n=4,020)</a:t>
            </a:r>
            <a:endParaRPr lang="en-CA"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20362031"/>
              </p:ext>
            </p:extLst>
          </p:nvPr>
        </p:nvGraphicFramePr>
        <p:xfrm>
          <a:off x="609600" y="1711451"/>
          <a:ext cx="10972800" cy="4023360"/>
        </p:xfrm>
        <a:graphic>
          <a:graphicData uri="http://schemas.openxmlformats.org/drawingml/2006/table">
            <a:tbl>
              <a:tblPr firstRow="1" bandRow="1">
                <a:tableStyleId>{5C22544A-7EE6-4342-B048-85BDC9FD1C3A}</a:tableStyleId>
              </a:tblPr>
              <a:tblGrid>
                <a:gridCol w="6183086">
                  <a:extLst>
                    <a:ext uri="{9D8B030D-6E8A-4147-A177-3AD203B41FA5}">
                      <a16:colId xmlns:a16="http://schemas.microsoft.com/office/drawing/2014/main" val="20000"/>
                    </a:ext>
                  </a:extLst>
                </a:gridCol>
                <a:gridCol w="2444620">
                  <a:extLst>
                    <a:ext uri="{9D8B030D-6E8A-4147-A177-3AD203B41FA5}">
                      <a16:colId xmlns:a16="http://schemas.microsoft.com/office/drawing/2014/main" val="20001"/>
                    </a:ext>
                  </a:extLst>
                </a:gridCol>
                <a:gridCol w="2345094">
                  <a:extLst>
                    <a:ext uri="{9D8B030D-6E8A-4147-A177-3AD203B41FA5}">
                      <a16:colId xmlns:a16="http://schemas.microsoft.com/office/drawing/2014/main" val="20002"/>
                    </a:ext>
                  </a:extLst>
                </a:gridCol>
              </a:tblGrid>
              <a:tr h="370840">
                <a:tc>
                  <a:txBody>
                    <a:bodyPr/>
                    <a:lstStyle/>
                    <a:p>
                      <a:r>
                        <a:rPr lang="en-US" sz="2400" dirty="0"/>
                        <a:t>Training Type</a:t>
                      </a:r>
                      <a:endParaRPr lang="en-CA" sz="2400" dirty="0"/>
                    </a:p>
                  </a:txBody>
                  <a:tcPr/>
                </a:tc>
                <a:tc>
                  <a:txBody>
                    <a:bodyPr/>
                    <a:lstStyle/>
                    <a:p>
                      <a:pPr algn="ctr"/>
                      <a:r>
                        <a:rPr lang="en-US" sz="2400" dirty="0" err="1"/>
                        <a:t>Mun</a:t>
                      </a:r>
                      <a:r>
                        <a:rPr lang="en-US" sz="2400" dirty="0"/>
                        <a:t>/</a:t>
                      </a:r>
                      <a:r>
                        <a:rPr lang="en-US" sz="2400" dirty="0" err="1"/>
                        <a:t>Prov</a:t>
                      </a:r>
                      <a:r>
                        <a:rPr lang="en-US" sz="2400" dirty="0"/>
                        <a:t> Police (%)</a:t>
                      </a:r>
                      <a:endParaRPr lang="en-CA" sz="2400" dirty="0"/>
                    </a:p>
                  </a:txBody>
                  <a:tcPr/>
                </a:tc>
                <a:tc>
                  <a:txBody>
                    <a:bodyPr/>
                    <a:lstStyle/>
                    <a:p>
                      <a:pPr algn="ctr"/>
                      <a:r>
                        <a:rPr lang="en-US" sz="2400" dirty="0"/>
                        <a:t>RCMP (%)</a:t>
                      </a:r>
                      <a:endParaRPr lang="en-CA" sz="2400" dirty="0"/>
                    </a:p>
                  </a:txBody>
                  <a:tcPr/>
                </a:tc>
                <a:extLst>
                  <a:ext uri="{0D108BD9-81ED-4DB2-BD59-A6C34878D82A}">
                    <a16:rowId xmlns:a16="http://schemas.microsoft.com/office/drawing/2014/main" val="10000"/>
                  </a:ext>
                </a:extLst>
              </a:tr>
              <a:tr h="370840">
                <a:tc>
                  <a:txBody>
                    <a:bodyPr/>
                    <a:lstStyle/>
                    <a:p>
                      <a:r>
                        <a:rPr lang="en-US" sz="2400" b="1" dirty="0">
                          <a:solidFill>
                            <a:srgbClr val="FF0000"/>
                          </a:solidFill>
                        </a:rPr>
                        <a:t>None</a:t>
                      </a:r>
                      <a:endParaRPr lang="en-CA" sz="2400" b="1" dirty="0">
                        <a:solidFill>
                          <a:srgbClr val="FF0000"/>
                        </a:solidFill>
                      </a:endParaRPr>
                    </a:p>
                  </a:txBody>
                  <a:tcPr/>
                </a:tc>
                <a:tc>
                  <a:txBody>
                    <a:bodyPr/>
                    <a:lstStyle/>
                    <a:p>
                      <a:pPr algn="ctr"/>
                      <a:r>
                        <a:rPr lang="en-US" sz="2400" dirty="0"/>
                        <a:t>25.4</a:t>
                      </a:r>
                      <a:endParaRPr lang="en-CA" sz="2400" dirty="0"/>
                    </a:p>
                  </a:txBody>
                  <a:tcPr/>
                </a:tc>
                <a:tc>
                  <a:txBody>
                    <a:bodyPr/>
                    <a:lstStyle/>
                    <a:p>
                      <a:pPr algn="ctr"/>
                      <a:r>
                        <a:rPr lang="en-US" sz="2400" dirty="0"/>
                        <a:t>42.0</a:t>
                      </a:r>
                      <a:endParaRPr lang="en-CA" sz="2400" dirty="0"/>
                    </a:p>
                  </a:txBody>
                  <a:tcPr/>
                </a:tc>
                <a:extLst>
                  <a:ext uri="{0D108BD9-81ED-4DB2-BD59-A6C34878D82A}">
                    <a16:rowId xmlns:a16="http://schemas.microsoft.com/office/drawing/2014/main" val="10001"/>
                  </a:ext>
                </a:extLst>
              </a:tr>
              <a:tr h="370840">
                <a:tc>
                  <a:txBody>
                    <a:bodyPr/>
                    <a:lstStyle/>
                    <a:p>
                      <a:r>
                        <a:rPr lang="en-US" sz="2400" b="1" dirty="0">
                          <a:solidFill>
                            <a:srgbClr val="FF0000"/>
                          </a:solidFill>
                        </a:rPr>
                        <a:t>Any Training </a:t>
                      </a:r>
                      <a:endParaRPr lang="en-CA" sz="2400" b="1" dirty="0">
                        <a:solidFill>
                          <a:srgbClr val="FF0000"/>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sz="2400" dirty="0"/>
                        <a:t>74.6</a:t>
                      </a:r>
                      <a:endParaRPr lang="en-CA" sz="2400" dirty="0"/>
                    </a:p>
                  </a:txBody>
                  <a:tcPr>
                    <a:lnB w="12700" cap="flat" cmpd="sng" algn="ctr">
                      <a:solidFill>
                        <a:schemeClr val="tx1"/>
                      </a:solidFill>
                      <a:prstDash val="solid"/>
                      <a:round/>
                      <a:headEnd type="none" w="med" len="med"/>
                      <a:tailEnd type="none" w="med" len="med"/>
                    </a:lnB>
                  </a:tcPr>
                </a:tc>
                <a:tc>
                  <a:txBody>
                    <a:bodyPr/>
                    <a:lstStyle/>
                    <a:p>
                      <a:pPr algn="ctr"/>
                      <a:r>
                        <a:rPr lang="en-US" sz="2400" dirty="0"/>
                        <a:t>58.0</a:t>
                      </a:r>
                      <a:endParaRPr lang="en-CA" sz="2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2400" b="1" dirty="0"/>
                        <a:t>Critical Incident</a:t>
                      </a:r>
                      <a:r>
                        <a:rPr lang="en-US" sz="2400" b="1" baseline="0" dirty="0"/>
                        <a:t> Stress Management</a:t>
                      </a:r>
                      <a:endParaRPr lang="en-CA" sz="2400" b="1" dirty="0"/>
                    </a:p>
                  </a:txBody>
                  <a:tcPr>
                    <a:lnT w="12700" cap="flat" cmpd="sng" algn="ctr">
                      <a:solidFill>
                        <a:schemeClr val="tx1"/>
                      </a:solidFill>
                      <a:prstDash val="solid"/>
                      <a:round/>
                      <a:headEnd type="none" w="med" len="med"/>
                      <a:tailEnd type="none" w="med" len="med"/>
                    </a:lnT>
                  </a:tcPr>
                </a:tc>
                <a:tc>
                  <a:txBody>
                    <a:bodyPr/>
                    <a:lstStyle/>
                    <a:p>
                      <a:pPr algn="ctr"/>
                      <a:r>
                        <a:rPr lang="en-US" sz="2400" dirty="0"/>
                        <a:t>37.5</a:t>
                      </a:r>
                      <a:endParaRPr lang="en-CA" sz="2400" dirty="0"/>
                    </a:p>
                  </a:txBody>
                  <a:tcPr>
                    <a:lnT w="12700" cap="flat" cmpd="sng" algn="ctr">
                      <a:solidFill>
                        <a:schemeClr val="tx1"/>
                      </a:solidFill>
                      <a:prstDash val="solid"/>
                      <a:round/>
                      <a:headEnd type="none" w="med" len="med"/>
                      <a:tailEnd type="none" w="med" len="med"/>
                    </a:lnT>
                  </a:tcPr>
                </a:tc>
                <a:tc>
                  <a:txBody>
                    <a:bodyPr/>
                    <a:lstStyle/>
                    <a:p>
                      <a:pPr algn="ctr"/>
                      <a:r>
                        <a:rPr lang="en-US" sz="2400" dirty="0"/>
                        <a:t>31.5</a:t>
                      </a:r>
                      <a:endParaRPr lang="en-CA" sz="24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70840">
                <a:tc>
                  <a:txBody>
                    <a:bodyPr/>
                    <a:lstStyle/>
                    <a:p>
                      <a:r>
                        <a:rPr lang="en-US" sz="2400" b="1" dirty="0"/>
                        <a:t>Critical Incident Stress Debrief</a:t>
                      </a:r>
                      <a:endParaRPr lang="en-CA" sz="2400" b="1" dirty="0"/>
                    </a:p>
                  </a:txBody>
                  <a:tcPr/>
                </a:tc>
                <a:tc>
                  <a:txBody>
                    <a:bodyPr/>
                    <a:lstStyle/>
                    <a:p>
                      <a:pPr algn="ctr"/>
                      <a:r>
                        <a:rPr lang="en-US" sz="2400" dirty="0"/>
                        <a:t>34.3</a:t>
                      </a:r>
                      <a:endParaRPr lang="en-CA" sz="2400" dirty="0"/>
                    </a:p>
                  </a:txBody>
                  <a:tcPr/>
                </a:tc>
                <a:tc>
                  <a:txBody>
                    <a:bodyPr/>
                    <a:lstStyle/>
                    <a:p>
                      <a:pPr algn="ctr"/>
                      <a:r>
                        <a:rPr lang="en-US" sz="2400" dirty="0"/>
                        <a:t>29.7</a:t>
                      </a:r>
                      <a:endParaRPr lang="en-CA" sz="2400" dirty="0"/>
                    </a:p>
                  </a:txBody>
                  <a:tcPr/>
                </a:tc>
                <a:extLst>
                  <a:ext uri="{0D108BD9-81ED-4DB2-BD59-A6C34878D82A}">
                    <a16:rowId xmlns:a16="http://schemas.microsoft.com/office/drawing/2014/main" val="10004"/>
                  </a:ext>
                </a:extLst>
              </a:tr>
              <a:tr h="370840">
                <a:tc>
                  <a:txBody>
                    <a:bodyPr/>
                    <a:lstStyle/>
                    <a:p>
                      <a:r>
                        <a:rPr lang="en-US" sz="2400" b="1" dirty="0"/>
                        <a:t>Mental Health First Aid</a:t>
                      </a:r>
                      <a:endParaRPr lang="en-CA" sz="2400" b="1" dirty="0"/>
                    </a:p>
                  </a:txBody>
                  <a:tcPr/>
                </a:tc>
                <a:tc>
                  <a:txBody>
                    <a:bodyPr/>
                    <a:lstStyle/>
                    <a:p>
                      <a:pPr algn="ctr"/>
                      <a:r>
                        <a:rPr lang="en-US" sz="2400" dirty="0"/>
                        <a:t>18.6</a:t>
                      </a:r>
                      <a:endParaRPr lang="en-CA" sz="2400" dirty="0"/>
                    </a:p>
                  </a:txBody>
                  <a:tcPr/>
                </a:tc>
                <a:tc>
                  <a:txBody>
                    <a:bodyPr/>
                    <a:lstStyle/>
                    <a:p>
                      <a:pPr algn="ctr"/>
                      <a:r>
                        <a:rPr lang="en-US" sz="2400" dirty="0"/>
                        <a:t>14.2</a:t>
                      </a:r>
                      <a:endParaRPr lang="en-CA" sz="2400" dirty="0"/>
                    </a:p>
                  </a:txBody>
                  <a:tcPr/>
                </a:tc>
                <a:extLst>
                  <a:ext uri="{0D108BD9-81ED-4DB2-BD59-A6C34878D82A}">
                    <a16:rowId xmlns:a16="http://schemas.microsoft.com/office/drawing/2014/main" val="10005"/>
                  </a:ext>
                </a:extLst>
              </a:tr>
              <a:tr h="370840">
                <a:tc>
                  <a:txBody>
                    <a:bodyPr/>
                    <a:lstStyle/>
                    <a:p>
                      <a:r>
                        <a:rPr lang="en-US" sz="2400" b="1" dirty="0"/>
                        <a:t>Peer Support </a:t>
                      </a:r>
                      <a:endParaRPr lang="en-CA" sz="2400" b="1" dirty="0"/>
                    </a:p>
                  </a:txBody>
                  <a:tcPr/>
                </a:tc>
                <a:tc>
                  <a:txBody>
                    <a:bodyPr/>
                    <a:lstStyle/>
                    <a:p>
                      <a:pPr algn="ctr"/>
                      <a:r>
                        <a:rPr lang="en-US" sz="2400" dirty="0"/>
                        <a:t>27.1</a:t>
                      </a:r>
                      <a:endParaRPr lang="en-CA" sz="2400" dirty="0"/>
                    </a:p>
                  </a:txBody>
                  <a:tcPr/>
                </a:tc>
                <a:tc>
                  <a:txBody>
                    <a:bodyPr/>
                    <a:lstStyle/>
                    <a:p>
                      <a:pPr algn="ctr"/>
                      <a:r>
                        <a:rPr lang="en-US" sz="2400" dirty="0"/>
                        <a:t>18.6</a:t>
                      </a:r>
                      <a:endParaRPr lang="en-CA" sz="2400" dirty="0"/>
                    </a:p>
                  </a:txBody>
                  <a:tcPr/>
                </a:tc>
                <a:extLst>
                  <a:ext uri="{0D108BD9-81ED-4DB2-BD59-A6C34878D82A}">
                    <a16:rowId xmlns:a16="http://schemas.microsoft.com/office/drawing/2014/main" val="10006"/>
                  </a:ext>
                </a:extLst>
              </a:tr>
              <a:tr h="370840">
                <a:tc>
                  <a:txBody>
                    <a:bodyPr/>
                    <a:lstStyle/>
                    <a:p>
                      <a:r>
                        <a:rPr lang="en-US" sz="2400" b="1" dirty="0"/>
                        <a:t>R2MR</a:t>
                      </a:r>
                      <a:endParaRPr lang="en-CA" sz="2400" b="1" dirty="0"/>
                    </a:p>
                  </a:txBody>
                  <a:tcPr/>
                </a:tc>
                <a:tc>
                  <a:txBody>
                    <a:bodyPr/>
                    <a:lstStyle/>
                    <a:p>
                      <a:pPr algn="ctr"/>
                      <a:r>
                        <a:rPr lang="en-US" sz="2400" dirty="0"/>
                        <a:t>51.9</a:t>
                      </a:r>
                      <a:endParaRPr lang="en-CA" sz="2400" dirty="0"/>
                    </a:p>
                  </a:txBody>
                  <a:tcPr/>
                </a:tc>
                <a:tc>
                  <a:txBody>
                    <a:bodyPr/>
                    <a:lstStyle/>
                    <a:p>
                      <a:pPr algn="ctr"/>
                      <a:r>
                        <a:rPr lang="en-US" sz="2400" dirty="0"/>
                        <a:t>33.8</a:t>
                      </a:r>
                      <a:endParaRPr lang="en-CA" sz="24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84279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9915" y="274638"/>
            <a:ext cx="10972800" cy="1143000"/>
          </a:xfrm>
        </p:spPr>
        <p:txBody>
          <a:bodyPr>
            <a:normAutofit fontScale="90000"/>
          </a:bodyPr>
          <a:lstStyle/>
          <a:p>
            <a:r>
              <a:rPr lang="en-US" dirty="0"/>
              <a:t>Exposure to training by mental health measures</a:t>
            </a:r>
            <a:endParaRPr lang="en-CA"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572872821"/>
              </p:ext>
            </p:extLst>
          </p:nvPr>
        </p:nvGraphicFramePr>
        <p:xfrm>
          <a:off x="261262" y="1600200"/>
          <a:ext cx="11557905" cy="4328160"/>
        </p:xfrm>
        <a:graphic>
          <a:graphicData uri="http://schemas.openxmlformats.org/drawingml/2006/table">
            <a:tbl>
              <a:tblPr firstRow="1" bandRow="1">
                <a:tableStyleId>{5C22544A-7EE6-4342-B048-85BDC9FD1C3A}</a:tableStyleId>
              </a:tblPr>
              <a:tblGrid>
                <a:gridCol w="2506330">
                  <a:extLst>
                    <a:ext uri="{9D8B030D-6E8A-4147-A177-3AD203B41FA5}">
                      <a16:colId xmlns:a16="http://schemas.microsoft.com/office/drawing/2014/main" val="20000"/>
                    </a:ext>
                  </a:extLst>
                </a:gridCol>
                <a:gridCol w="3017392">
                  <a:extLst>
                    <a:ext uri="{9D8B030D-6E8A-4147-A177-3AD203B41FA5}">
                      <a16:colId xmlns:a16="http://schemas.microsoft.com/office/drawing/2014/main" val="20001"/>
                    </a:ext>
                  </a:extLst>
                </a:gridCol>
                <a:gridCol w="2985796">
                  <a:extLst>
                    <a:ext uri="{9D8B030D-6E8A-4147-A177-3AD203B41FA5}">
                      <a16:colId xmlns:a16="http://schemas.microsoft.com/office/drawing/2014/main" val="20002"/>
                    </a:ext>
                  </a:extLst>
                </a:gridCol>
                <a:gridCol w="3048387">
                  <a:extLst>
                    <a:ext uri="{9D8B030D-6E8A-4147-A177-3AD203B41FA5}">
                      <a16:colId xmlns:a16="http://schemas.microsoft.com/office/drawing/2014/main" val="20003"/>
                    </a:ext>
                  </a:extLst>
                </a:gridCol>
              </a:tblGrid>
              <a:tr h="370840">
                <a:tc>
                  <a:txBody>
                    <a:bodyPr/>
                    <a:lstStyle/>
                    <a:p>
                      <a:r>
                        <a:rPr lang="en-US" sz="2400" dirty="0"/>
                        <a:t>Type of Training </a:t>
                      </a:r>
                      <a:endParaRPr lang="en-CA" sz="2400" dirty="0"/>
                    </a:p>
                  </a:txBody>
                  <a:tcPr/>
                </a:tc>
                <a:tc>
                  <a:txBody>
                    <a:bodyPr/>
                    <a:lstStyle/>
                    <a:p>
                      <a:pPr algn="ctr"/>
                      <a:r>
                        <a:rPr lang="en-US" sz="2400" dirty="0"/>
                        <a:t>Mental Health Knowledge</a:t>
                      </a:r>
                      <a:r>
                        <a:rPr lang="en-US" sz="2400" baseline="0" dirty="0"/>
                        <a:t> Scale, </a:t>
                      </a:r>
                    </a:p>
                    <a:p>
                      <a:pPr algn="ctr"/>
                      <a:r>
                        <a:rPr lang="en-US" sz="2000" i="1" baseline="0" dirty="0"/>
                        <a:t>MAKS range (23-75) </a:t>
                      </a:r>
                      <a:endParaRPr lang="en-CA" sz="2000" i="1" dirty="0"/>
                    </a:p>
                  </a:txBody>
                  <a:tcPr/>
                </a:tc>
                <a:tc>
                  <a:txBody>
                    <a:bodyPr/>
                    <a:lstStyle/>
                    <a:p>
                      <a:pPr algn="ctr"/>
                      <a:r>
                        <a:rPr lang="en-US" sz="2400" dirty="0"/>
                        <a:t>Stigma Scale,</a:t>
                      </a:r>
                    </a:p>
                    <a:p>
                      <a:pPr algn="ctr"/>
                      <a:r>
                        <a:rPr lang="en-US" sz="2000" i="1" dirty="0"/>
                        <a:t>OMSWA range (11-55)</a:t>
                      </a:r>
                      <a:endParaRPr lang="en-CA" sz="2000" i="1" dirty="0"/>
                    </a:p>
                  </a:txBody>
                  <a:tcPr/>
                </a:tc>
                <a:tc>
                  <a:txBody>
                    <a:bodyPr/>
                    <a:lstStyle/>
                    <a:p>
                      <a:pPr algn="ctr"/>
                      <a:r>
                        <a:rPr lang="en-US" sz="2400" dirty="0"/>
                        <a:t>Mental Health Resilience Scale,</a:t>
                      </a:r>
                    </a:p>
                    <a:p>
                      <a:pPr algn="ctr"/>
                      <a:r>
                        <a:rPr lang="en-US" sz="2000" i="1" dirty="0"/>
                        <a:t>BRS</a:t>
                      </a:r>
                      <a:r>
                        <a:rPr lang="en-US" sz="2000" i="1" baseline="0" dirty="0"/>
                        <a:t> range (6-30)</a:t>
                      </a:r>
                      <a:endParaRPr lang="en-CA" sz="2000" i="1" dirty="0"/>
                    </a:p>
                  </a:txBody>
                  <a:tcPr/>
                </a:tc>
                <a:extLst>
                  <a:ext uri="{0D108BD9-81ED-4DB2-BD59-A6C34878D82A}">
                    <a16:rowId xmlns:a16="http://schemas.microsoft.com/office/drawing/2014/main" val="10000"/>
                  </a:ext>
                </a:extLst>
              </a:tr>
              <a:tr h="370840">
                <a:tc>
                  <a:txBody>
                    <a:bodyPr/>
                    <a:lstStyle/>
                    <a:p>
                      <a:r>
                        <a:rPr lang="en-US" sz="2400" dirty="0"/>
                        <a:t>CISM</a:t>
                      </a:r>
                      <a:endParaRPr lang="en-CA" sz="2400" dirty="0"/>
                    </a:p>
                  </a:txBody>
                  <a:tcPr/>
                </a:tc>
                <a:tc>
                  <a:txBody>
                    <a:bodyPr/>
                    <a:lstStyle/>
                    <a:p>
                      <a:pPr algn="ctr"/>
                      <a:r>
                        <a:rPr lang="en-US" sz="2400" dirty="0"/>
                        <a:t>61.44</a:t>
                      </a:r>
                      <a:endParaRPr lang="en-CA" sz="2400" dirty="0"/>
                    </a:p>
                  </a:txBody>
                  <a:tcPr/>
                </a:tc>
                <a:tc>
                  <a:txBody>
                    <a:bodyPr/>
                    <a:lstStyle/>
                    <a:p>
                      <a:pPr algn="ctr"/>
                      <a:r>
                        <a:rPr lang="en-US" sz="2400" dirty="0"/>
                        <a:t>20.77</a:t>
                      </a:r>
                      <a:endParaRPr lang="en-CA" sz="2400" dirty="0"/>
                    </a:p>
                  </a:txBody>
                  <a:tcPr/>
                </a:tc>
                <a:tc>
                  <a:txBody>
                    <a:bodyPr/>
                    <a:lstStyle/>
                    <a:p>
                      <a:pPr algn="ctr"/>
                      <a:r>
                        <a:rPr lang="en-US" sz="2400" dirty="0"/>
                        <a:t>22.31</a:t>
                      </a:r>
                      <a:endParaRPr lang="en-CA" sz="2400" dirty="0"/>
                    </a:p>
                  </a:txBody>
                  <a:tcPr/>
                </a:tc>
                <a:extLst>
                  <a:ext uri="{0D108BD9-81ED-4DB2-BD59-A6C34878D82A}">
                    <a16:rowId xmlns:a16="http://schemas.microsoft.com/office/drawing/2014/main" val="10001"/>
                  </a:ext>
                </a:extLst>
              </a:tr>
              <a:tr h="370840">
                <a:tc>
                  <a:txBody>
                    <a:bodyPr/>
                    <a:lstStyle/>
                    <a:p>
                      <a:r>
                        <a:rPr lang="en-US" sz="2400" dirty="0"/>
                        <a:t>CISD</a:t>
                      </a:r>
                      <a:endParaRPr lang="en-CA" sz="2400" dirty="0"/>
                    </a:p>
                  </a:txBody>
                  <a:tcPr/>
                </a:tc>
                <a:tc>
                  <a:txBody>
                    <a:bodyPr/>
                    <a:lstStyle/>
                    <a:p>
                      <a:pPr algn="ctr"/>
                      <a:r>
                        <a:rPr lang="en-US" sz="2400" dirty="0"/>
                        <a:t>61.14</a:t>
                      </a:r>
                      <a:endParaRPr lang="en-CA" sz="2400" dirty="0"/>
                    </a:p>
                  </a:txBody>
                  <a:tcPr/>
                </a:tc>
                <a:tc>
                  <a:txBody>
                    <a:bodyPr/>
                    <a:lstStyle/>
                    <a:p>
                      <a:pPr algn="ctr"/>
                      <a:r>
                        <a:rPr lang="en-US" sz="2400" dirty="0"/>
                        <a:t>20.79</a:t>
                      </a:r>
                      <a:endParaRPr lang="en-CA" sz="2400" dirty="0"/>
                    </a:p>
                  </a:txBody>
                  <a:tcPr/>
                </a:tc>
                <a:tc>
                  <a:txBody>
                    <a:bodyPr/>
                    <a:lstStyle/>
                    <a:p>
                      <a:pPr algn="ctr"/>
                      <a:r>
                        <a:rPr lang="en-US" sz="2400" dirty="0"/>
                        <a:t>22.36</a:t>
                      </a:r>
                      <a:endParaRPr lang="en-CA" sz="2400" dirty="0"/>
                    </a:p>
                  </a:txBody>
                  <a:tcPr/>
                </a:tc>
                <a:extLst>
                  <a:ext uri="{0D108BD9-81ED-4DB2-BD59-A6C34878D82A}">
                    <a16:rowId xmlns:a16="http://schemas.microsoft.com/office/drawing/2014/main" val="10002"/>
                  </a:ext>
                </a:extLst>
              </a:tr>
              <a:tr h="370840">
                <a:tc>
                  <a:txBody>
                    <a:bodyPr/>
                    <a:lstStyle/>
                    <a:p>
                      <a:r>
                        <a:rPr lang="en-US" sz="2400" dirty="0"/>
                        <a:t>MH First Aid</a:t>
                      </a:r>
                      <a:endParaRPr lang="en-CA" sz="2400" dirty="0"/>
                    </a:p>
                  </a:txBody>
                  <a:tcPr/>
                </a:tc>
                <a:tc>
                  <a:txBody>
                    <a:bodyPr/>
                    <a:lstStyle/>
                    <a:p>
                      <a:pPr algn="ctr"/>
                      <a:r>
                        <a:rPr lang="en-US" sz="2400" dirty="0"/>
                        <a:t>61.87</a:t>
                      </a:r>
                      <a:endParaRPr lang="en-CA" sz="2400" dirty="0"/>
                    </a:p>
                  </a:txBody>
                  <a:tcPr/>
                </a:tc>
                <a:tc>
                  <a:txBody>
                    <a:bodyPr/>
                    <a:lstStyle/>
                    <a:p>
                      <a:pPr algn="ctr"/>
                      <a:r>
                        <a:rPr lang="en-US" sz="2400" dirty="0"/>
                        <a:t>20.11</a:t>
                      </a:r>
                      <a:endParaRPr lang="en-CA" sz="2400" dirty="0"/>
                    </a:p>
                  </a:txBody>
                  <a:tcPr/>
                </a:tc>
                <a:tc>
                  <a:txBody>
                    <a:bodyPr/>
                    <a:lstStyle/>
                    <a:p>
                      <a:pPr algn="ctr"/>
                      <a:r>
                        <a:rPr lang="en-US" sz="2400" dirty="0"/>
                        <a:t>22.35</a:t>
                      </a:r>
                      <a:endParaRPr lang="en-CA" sz="2400" dirty="0"/>
                    </a:p>
                  </a:txBody>
                  <a:tcPr/>
                </a:tc>
                <a:extLst>
                  <a:ext uri="{0D108BD9-81ED-4DB2-BD59-A6C34878D82A}">
                    <a16:rowId xmlns:a16="http://schemas.microsoft.com/office/drawing/2014/main" val="10003"/>
                  </a:ext>
                </a:extLst>
              </a:tr>
              <a:tr h="370840">
                <a:tc>
                  <a:txBody>
                    <a:bodyPr/>
                    <a:lstStyle/>
                    <a:p>
                      <a:r>
                        <a:rPr lang="en-US" sz="2400" dirty="0"/>
                        <a:t>Peer Support</a:t>
                      </a:r>
                      <a:r>
                        <a:rPr lang="en-US" sz="2400" baseline="0" dirty="0"/>
                        <a:t> </a:t>
                      </a:r>
                      <a:endParaRPr lang="en-CA" sz="2400" dirty="0"/>
                    </a:p>
                  </a:txBody>
                  <a:tcPr/>
                </a:tc>
                <a:tc>
                  <a:txBody>
                    <a:bodyPr/>
                    <a:lstStyle/>
                    <a:p>
                      <a:pPr algn="ctr"/>
                      <a:r>
                        <a:rPr lang="en-US" sz="2400" dirty="0"/>
                        <a:t>61.54</a:t>
                      </a:r>
                      <a:endParaRPr lang="en-CA" sz="2400" dirty="0"/>
                    </a:p>
                  </a:txBody>
                  <a:tcPr/>
                </a:tc>
                <a:tc>
                  <a:txBody>
                    <a:bodyPr/>
                    <a:lstStyle/>
                    <a:p>
                      <a:pPr algn="ctr"/>
                      <a:r>
                        <a:rPr lang="en-US" sz="2400" dirty="0"/>
                        <a:t>20.17</a:t>
                      </a:r>
                      <a:endParaRPr lang="en-CA" sz="2400" dirty="0"/>
                    </a:p>
                  </a:txBody>
                  <a:tcPr/>
                </a:tc>
                <a:tc>
                  <a:txBody>
                    <a:bodyPr/>
                    <a:lstStyle/>
                    <a:p>
                      <a:pPr algn="ctr"/>
                      <a:r>
                        <a:rPr lang="en-US" sz="2400" dirty="0"/>
                        <a:t>22.38</a:t>
                      </a:r>
                      <a:endParaRPr lang="en-CA" sz="2400" dirty="0"/>
                    </a:p>
                  </a:txBody>
                  <a:tcPr/>
                </a:tc>
                <a:extLst>
                  <a:ext uri="{0D108BD9-81ED-4DB2-BD59-A6C34878D82A}">
                    <a16:rowId xmlns:a16="http://schemas.microsoft.com/office/drawing/2014/main" val="10004"/>
                  </a:ext>
                </a:extLst>
              </a:tr>
              <a:tr h="370840">
                <a:tc>
                  <a:txBody>
                    <a:bodyPr/>
                    <a:lstStyle/>
                    <a:p>
                      <a:r>
                        <a:rPr lang="en-US" sz="2400" dirty="0"/>
                        <a:t>R2MR</a:t>
                      </a:r>
                      <a:endParaRPr lang="en-CA" sz="2400" dirty="0"/>
                    </a:p>
                  </a:txBody>
                  <a:tcPr>
                    <a:lnB w="12700" cap="flat" cmpd="sng" algn="ctr">
                      <a:solidFill>
                        <a:schemeClr val="tx1"/>
                      </a:solidFill>
                      <a:prstDash val="solid"/>
                      <a:round/>
                      <a:headEnd type="none" w="med" len="med"/>
                      <a:tailEnd type="none" w="med" len="med"/>
                    </a:lnB>
                  </a:tcPr>
                </a:tc>
                <a:tc>
                  <a:txBody>
                    <a:bodyPr/>
                    <a:lstStyle/>
                    <a:p>
                      <a:pPr algn="ctr"/>
                      <a:r>
                        <a:rPr lang="en-US" sz="2400" dirty="0"/>
                        <a:t>61.83</a:t>
                      </a:r>
                      <a:endParaRPr lang="en-CA" sz="2400" dirty="0"/>
                    </a:p>
                  </a:txBody>
                  <a:tcPr>
                    <a:lnB w="12700" cap="flat" cmpd="sng" algn="ctr">
                      <a:solidFill>
                        <a:schemeClr val="tx1"/>
                      </a:solidFill>
                      <a:prstDash val="solid"/>
                      <a:round/>
                      <a:headEnd type="none" w="med" len="med"/>
                      <a:tailEnd type="none" w="med" len="med"/>
                    </a:lnB>
                  </a:tcPr>
                </a:tc>
                <a:tc>
                  <a:txBody>
                    <a:bodyPr/>
                    <a:lstStyle/>
                    <a:p>
                      <a:pPr algn="ctr"/>
                      <a:r>
                        <a:rPr lang="en-US" sz="2400" dirty="0"/>
                        <a:t>20.02</a:t>
                      </a:r>
                      <a:endParaRPr lang="en-CA" sz="2400" dirty="0"/>
                    </a:p>
                  </a:txBody>
                  <a:tcPr>
                    <a:lnB w="12700" cap="flat" cmpd="sng" algn="ctr">
                      <a:solidFill>
                        <a:schemeClr val="tx1"/>
                      </a:solidFill>
                      <a:prstDash val="solid"/>
                      <a:round/>
                      <a:headEnd type="none" w="med" len="med"/>
                      <a:tailEnd type="none" w="med" len="med"/>
                    </a:lnB>
                  </a:tcPr>
                </a:tc>
                <a:tc>
                  <a:txBody>
                    <a:bodyPr/>
                    <a:lstStyle/>
                    <a:p>
                      <a:pPr algn="ctr"/>
                      <a:r>
                        <a:rPr lang="en-US" sz="2400" dirty="0"/>
                        <a:t>22.04</a:t>
                      </a:r>
                      <a:endParaRPr lang="en-CA" sz="2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2400" dirty="0">
                          <a:solidFill>
                            <a:srgbClr val="FF0000"/>
                          </a:solidFill>
                        </a:rPr>
                        <a:t>Any Training</a:t>
                      </a:r>
                      <a:endParaRPr lang="en-CA" sz="2400" dirty="0">
                        <a:solidFill>
                          <a:srgbClr val="FF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dirty="0">
                          <a:solidFill>
                            <a:srgbClr val="FF0000"/>
                          </a:solidFill>
                        </a:rPr>
                        <a:t>61.38</a:t>
                      </a:r>
                      <a:endParaRPr lang="en-CA" sz="2400" dirty="0">
                        <a:solidFill>
                          <a:srgbClr val="FF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dirty="0">
                          <a:solidFill>
                            <a:srgbClr val="FF0000"/>
                          </a:solidFill>
                        </a:rPr>
                        <a:t>20.68</a:t>
                      </a:r>
                      <a:endParaRPr lang="en-CA" sz="2400" dirty="0">
                        <a:solidFill>
                          <a:srgbClr val="FF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dirty="0">
                          <a:solidFill>
                            <a:srgbClr val="FF0000"/>
                          </a:solidFill>
                        </a:rPr>
                        <a:t>22.02</a:t>
                      </a:r>
                      <a:endParaRPr lang="en-CA" sz="2400" dirty="0">
                        <a:solidFill>
                          <a:srgbClr val="FF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840">
                <a:tc>
                  <a:txBody>
                    <a:bodyPr/>
                    <a:lstStyle/>
                    <a:p>
                      <a:r>
                        <a:rPr lang="en-US" sz="2400" dirty="0">
                          <a:solidFill>
                            <a:schemeClr val="accent2">
                              <a:lumMod val="50000"/>
                            </a:schemeClr>
                          </a:solidFill>
                        </a:rPr>
                        <a:t>No Training</a:t>
                      </a:r>
                      <a:endParaRPr lang="en-CA" sz="2400" dirty="0">
                        <a:solidFill>
                          <a:schemeClr val="accent2">
                            <a:lumMod val="50000"/>
                          </a:schemeClr>
                        </a:solidFill>
                      </a:endParaRPr>
                    </a:p>
                  </a:txBody>
                  <a:tcPr>
                    <a:lnT w="12700" cmpd="sng">
                      <a:noFill/>
                    </a:lnT>
                  </a:tcPr>
                </a:tc>
                <a:tc>
                  <a:txBody>
                    <a:bodyPr/>
                    <a:lstStyle/>
                    <a:p>
                      <a:pPr algn="ctr"/>
                      <a:r>
                        <a:rPr lang="en-US" sz="2400" dirty="0"/>
                        <a:t>60.38</a:t>
                      </a:r>
                      <a:endParaRPr lang="en-CA" sz="2400" dirty="0"/>
                    </a:p>
                  </a:txBody>
                  <a:tcPr>
                    <a:lnT w="12700" cmpd="sng">
                      <a:noFill/>
                    </a:lnT>
                  </a:tcPr>
                </a:tc>
                <a:tc>
                  <a:txBody>
                    <a:bodyPr/>
                    <a:lstStyle/>
                    <a:p>
                      <a:pPr algn="ctr"/>
                      <a:r>
                        <a:rPr lang="en-US" sz="2400" dirty="0"/>
                        <a:t>21.39</a:t>
                      </a:r>
                      <a:endParaRPr lang="en-CA" sz="2400" dirty="0"/>
                    </a:p>
                  </a:txBody>
                  <a:tcPr>
                    <a:lnT w="12700" cmpd="sng">
                      <a:noFill/>
                    </a:lnT>
                  </a:tcPr>
                </a:tc>
                <a:tc>
                  <a:txBody>
                    <a:bodyPr/>
                    <a:lstStyle/>
                    <a:p>
                      <a:pPr algn="ctr"/>
                      <a:r>
                        <a:rPr lang="en-US" sz="2400" dirty="0"/>
                        <a:t>20.90</a:t>
                      </a:r>
                      <a:endParaRPr lang="en-CA" sz="2400" dirty="0"/>
                    </a:p>
                  </a:txBody>
                  <a:tcPr>
                    <a:lnT w="12700" cmpd="sng">
                      <a:noFill/>
                    </a:lnT>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60086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5771"/>
            <a:ext cx="12192000" cy="7936639"/>
          </a:xfrm>
          <a:prstGeom prst="rect">
            <a:avLst/>
          </a:prstGeom>
        </p:spPr>
      </p:pic>
      <p:sp>
        <p:nvSpPr>
          <p:cNvPr id="11266" name="Title 1"/>
          <p:cNvSpPr>
            <a:spLocks noGrp="1"/>
          </p:cNvSpPr>
          <p:nvPr>
            <p:ph type="title"/>
          </p:nvPr>
        </p:nvSpPr>
        <p:spPr>
          <a:xfrm>
            <a:off x="3850822" y="620688"/>
            <a:ext cx="6359978" cy="800100"/>
          </a:xfrm>
        </p:spPr>
        <p:txBody>
          <a:bodyPr/>
          <a:lstStyle/>
          <a:p>
            <a:r>
              <a:rPr lang="en-US" altLang="en-US" dirty="0">
                <a:solidFill>
                  <a:schemeClr val="bg1"/>
                </a:solidFill>
              </a:rPr>
              <a:t>What is Resilience?</a:t>
            </a:r>
            <a:endParaRPr lang="en-CA" altLang="en-US" dirty="0">
              <a:solidFill>
                <a:schemeClr val="bg1"/>
              </a:solidFill>
            </a:endParaRPr>
          </a:p>
        </p:txBody>
      </p:sp>
      <p:sp>
        <p:nvSpPr>
          <p:cNvPr id="4" name="Content Placeholder 3"/>
          <p:cNvSpPr>
            <a:spLocks noGrp="1"/>
          </p:cNvSpPr>
          <p:nvPr>
            <p:ph idx="1"/>
          </p:nvPr>
        </p:nvSpPr>
        <p:spPr>
          <a:xfrm>
            <a:off x="3752850" y="1556792"/>
            <a:ext cx="6663630" cy="4536504"/>
          </a:xfrm>
        </p:spPr>
        <p:txBody>
          <a:bodyPr>
            <a:normAutofit lnSpcReduction="10000"/>
          </a:bodyPr>
          <a:lstStyle/>
          <a:p>
            <a:pPr>
              <a:defRPr/>
            </a:pPr>
            <a:r>
              <a:rPr lang="en-US" sz="3000" dirty="0">
                <a:solidFill>
                  <a:schemeClr val="bg1"/>
                </a:solidFill>
                <a:latin typeface="+mj-lt"/>
              </a:rPr>
              <a:t>Definition:</a:t>
            </a:r>
            <a:endParaRPr lang="en-CA" sz="3000" dirty="0">
              <a:solidFill>
                <a:schemeClr val="bg1"/>
              </a:solidFill>
              <a:latin typeface="+mj-lt"/>
            </a:endParaRPr>
          </a:p>
          <a:p>
            <a:pPr lvl="1">
              <a:defRPr/>
            </a:pPr>
            <a:r>
              <a:rPr lang="en-US" dirty="0">
                <a:solidFill>
                  <a:schemeClr val="bg1"/>
                </a:solidFill>
                <a:latin typeface="+mj-lt"/>
              </a:rPr>
              <a:t>The ability to engage in adaptive behaviors in the face of stress, trauma, adversity or threat. </a:t>
            </a:r>
            <a:endParaRPr lang="en-CA" dirty="0">
              <a:solidFill>
                <a:schemeClr val="bg1"/>
              </a:solidFill>
              <a:latin typeface="+mj-lt"/>
            </a:endParaRPr>
          </a:p>
          <a:p>
            <a:pPr>
              <a:defRPr/>
            </a:pPr>
            <a:r>
              <a:rPr lang="en-US" sz="3000" dirty="0">
                <a:solidFill>
                  <a:schemeClr val="bg1"/>
                </a:solidFill>
                <a:latin typeface="+mj-lt"/>
              </a:rPr>
              <a:t>Qualities of resilience:</a:t>
            </a:r>
          </a:p>
          <a:p>
            <a:pPr lvl="1">
              <a:defRPr/>
            </a:pPr>
            <a:r>
              <a:rPr lang="en-US" dirty="0">
                <a:solidFill>
                  <a:schemeClr val="bg1"/>
                </a:solidFill>
                <a:latin typeface="+mj-lt"/>
              </a:rPr>
              <a:t>Recognizing and accepting the reality stress plays in our lives</a:t>
            </a:r>
          </a:p>
          <a:p>
            <a:pPr lvl="1">
              <a:defRPr/>
            </a:pPr>
            <a:r>
              <a:rPr lang="en-US" dirty="0">
                <a:solidFill>
                  <a:schemeClr val="bg1"/>
                </a:solidFill>
                <a:latin typeface="+mj-lt"/>
              </a:rPr>
              <a:t>Strong problem solving skills</a:t>
            </a:r>
          </a:p>
          <a:p>
            <a:pPr lvl="1">
              <a:defRPr/>
            </a:pPr>
            <a:r>
              <a:rPr lang="en-US" dirty="0">
                <a:solidFill>
                  <a:schemeClr val="bg1"/>
                </a:solidFill>
                <a:latin typeface="+mj-lt"/>
              </a:rPr>
              <a:t>Threat appraisal</a:t>
            </a:r>
          </a:p>
          <a:p>
            <a:pPr lvl="1">
              <a:defRPr/>
            </a:pPr>
            <a:r>
              <a:rPr lang="en-US" dirty="0">
                <a:solidFill>
                  <a:schemeClr val="bg1"/>
                </a:solidFill>
                <a:latin typeface="+mj-lt"/>
              </a:rPr>
              <a:t>Self-awareness of our stress reactions</a:t>
            </a:r>
          </a:p>
          <a:p>
            <a:pPr lvl="1">
              <a:defRPr/>
            </a:pPr>
            <a:r>
              <a:rPr lang="en-US" dirty="0">
                <a:solidFill>
                  <a:schemeClr val="bg1"/>
                </a:solidFill>
                <a:latin typeface="+mj-lt"/>
              </a:rPr>
              <a:t>Strong social connections</a:t>
            </a:r>
          </a:p>
          <a:p>
            <a:pPr marL="0" indent="0">
              <a:buNone/>
              <a:defRPr/>
            </a:pPr>
            <a:endParaRPr lang="en-US" dirty="0"/>
          </a:p>
        </p:txBody>
      </p:sp>
    </p:spTree>
    <p:extLst>
      <p:ext uri="{BB962C8B-B14F-4D97-AF65-F5344CB8AC3E}">
        <p14:creationId xmlns:p14="http://schemas.microsoft.com/office/powerpoint/2010/main" val="371241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019" y="519113"/>
            <a:ext cx="8229600" cy="800100"/>
          </a:xfrm>
        </p:spPr>
        <p:txBody>
          <a:bodyPr>
            <a:normAutofit fontScale="90000"/>
          </a:bodyPr>
          <a:lstStyle/>
          <a:p>
            <a:r>
              <a:rPr lang="en-US" dirty="0">
                <a:solidFill>
                  <a:schemeClr val="tx1"/>
                </a:solidFill>
              </a:rPr>
              <a:t>Scan: Approaches to building resiliency </a:t>
            </a:r>
            <a:endParaRPr lang="en-CA" dirty="0">
              <a:solidFill>
                <a:schemeClr val="tx1"/>
              </a:solidFill>
            </a:endParaRPr>
          </a:p>
        </p:txBody>
      </p:sp>
      <p:sp>
        <p:nvSpPr>
          <p:cNvPr id="7" name="Content Placeholder 6"/>
          <p:cNvSpPr>
            <a:spLocks noGrp="1"/>
          </p:cNvSpPr>
          <p:nvPr>
            <p:ph idx="1"/>
          </p:nvPr>
        </p:nvSpPr>
        <p:spPr>
          <a:xfrm>
            <a:off x="1814513" y="1500188"/>
            <a:ext cx="8572499" cy="4872037"/>
          </a:xfrm>
        </p:spPr>
        <p:txBody>
          <a:bodyPr>
            <a:noAutofit/>
          </a:bodyPr>
          <a:lstStyle/>
          <a:p>
            <a:pPr marL="61722" indent="0">
              <a:buNone/>
            </a:pPr>
            <a:r>
              <a:rPr lang="en-US" sz="3200" b="1" u="sng" dirty="0">
                <a:solidFill>
                  <a:schemeClr val="tx1"/>
                </a:solidFill>
              </a:rPr>
              <a:t>Reactive programs </a:t>
            </a:r>
          </a:p>
          <a:p>
            <a:pPr lvl="1"/>
            <a:r>
              <a:rPr lang="en-US" sz="3200" dirty="0">
                <a:solidFill>
                  <a:schemeClr val="tx1"/>
                </a:solidFill>
              </a:rPr>
              <a:t>Peer-to-peer programs </a:t>
            </a:r>
          </a:p>
          <a:p>
            <a:pPr lvl="1"/>
            <a:r>
              <a:rPr lang="en-US" sz="3200" dirty="0">
                <a:solidFill>
                  <a:schemeClr val="tx1"/>
                </a:solidFill>
              </a:rPr>
              <a:t>Psychological first aid </a:t>
            </a:r>
          </a:p>
          <a:p>
            <a:pPr lvl="1"/>
            <a:r>
              <a:rPr lang="en-US" sz="3200" dirty="0">
                <a:solidFill>
                  <a:schemeClr val="tx1"/>
                </a:solidFill>
              </a:rPr>
              <a:t>Debriefing models </a:t>
            </a:r>
          </a:p>
          <a:p>
            <a:pPr marL="61722" indent="0">
              <a:buNone/>
            </a:pPr>
            <a:endParaRPr lang="en-US" sz="1000" dirty="0">
              <a:solidFill>
                <a:schemeClr val="tx1"/>
              </a:solidFill>
            </a:endParaRPr>
          </a:p>
          <a:p>
            <a:pPr marL="61722" indent="0">
              <a:buNone/>
            </a:pPr>
            <a:r>
              <a:rPr lang="en-US" sz="3200" b="1" u="sng" dirty="0">
                <a:solidFill>
                  <a:schemeClr val="tx1"/>
                </a:solidFill>
              </a:rPr>
              <a:t>Proactive/prevention approaches</a:t>
            </a:r>
          </a:p>
          <a:p>
            <a:pPr lvl="1"/>
            <a:r>
              <a:rPr lang="en-US" sz="3200" dirty="0">
                <a:solidFill>
                  <a:schemeClr val="tx1"/>
                </a:solidFill>
              </a:rPr>
              <a:t>Road to Mental Readiness (R2MR-MHCC)</a:t>
            </a:r>
          </a:p>
          <a:p>
            <a:pPr lvl="1"/>
            <a:r>
              <a:rPr lang="en-US" sz="3200" dirty="0">
                <a:solidFill>
                  <a:schemeClr val="tx1"/>
                </a:solidFill>
              </a:rPr>
              <a:t>College and university programs/certificates</a:t>
            </a:r>
          </a:p>
          <a:p>
            <a:pPr lvl="1"/>
            <a:r>
              <a:rPr lang="en-US" sz="3200" dirty="0">
                <a:solidFill>
                  <a:schemeClr val="tx1"/>
                </a:solidFill>
              </a:rPr>
              <a:t>Specific course work and skill development</a:t>
            </a:r>
          </a:p>
        </p:txBody>
      </p:sp>
    </p:spTree>
    <p:extLst>
      <p:ext uri="{BB962C8B-B14F-4D97-AF65-F5344CB8AC3E}">
        <p14:creationId xmlns:p14="http://schemas.microsoft.com/office/powerpoint/2010/main" val="4109408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to mental readiness (R2MR)</a:t>
            </a:r>
            <a:endParaRPr lang="en-CA" dirty="0"/>
          </a:p>
        </p:txBody>
      </p:sp>
      <p:sp>
        <p:nvSpPr>
          <p:cNvPr id="3" name="Content Placeholder 2"/>
          <p:cNvSpPr>
            <a:spLocks noGrp="1"/>
          </p:cNvSpPr>
          <p:nvPr>
            <p:ph idx="1"/>
          </p:nvPr>
        </p:nvSpPr>
        <p:spPr/>
        <p:txBody>
          <a:bodyPr>
            <a:normAutofit lnSpcReduction="10000"/>
          </a:bodyPr>
          <a:lstStyle/>
          <a:p>
            <a:pPr marL="109728" indent="0">
              <a:buNone/>
            </a:pPr>
            <a:r>
              <a:rPr lang="en-US" u="sng" dirty="0"/>
              <a:t>Objectives</a:t>
            </a:r>
            <a:endParaRPr lang="en-US" dirty="0"/>
          </a:p>
          <a:p>
            <a:pPr marL="457200" indent="-339725">
              <a:buAutoNum type="arabicPeriod"/>
            </a:pPr>
            <a:r>
              <a:rPr lang="en-CA" dirty="0"/>
              <a:t>Reduce the stigma associated with mental illness,</a:t>
            </a:r>
          </a:p>
          <a:p>
            <a:pPr marL="685800" indent="-255588"/>
            <a:r>
              <a:rPr lang="en-US" dirty="0"/>
              <a:t>small to moderate decreases in mental health stigma</a:t>
            </a:r>
            <a:endParaRPr lang="en-CA" dirty="0"/>
          </a:p>
          <a:p>
            <a:pPr marL="109728" indent="0">
              <a:buNone/>
            </a:pPr>
            <a:r>
              <a:rPr lang="en-CA" dirty="0"/>
              <a:t>2. Increase awareness around the link between stress and mental wellness recognizing the symptoms of poor mental health, </a:t>
            </a:r>
          </a:p>
          <a:p>
            <a:pPr marL="685800" indent="-228600"/>
            <a:r>
              <a:rPr lang="en-US" dirty="0"/>
              <a:t>p&gt;0.05 (</a:t>
            </a:r>
            <a:r>
              <a:rPr lang="en-US" dirty="0" err="1"/>
              <a:t>nonsig</a:t>
            </a:r>
            <a:r>
              <a:rPr lang="en-US" dirty="0"/>
              <a:t>)</a:t>
            </a:r>
            <a:endParaRPr lang="en-CA" dirty="0"/>
          </a:p>
          <a:p>
            <a:pPr marL="109728" indent="0">
              <a:buNone/>
            </a:pPr>
            <a:r>
              <a:rPr lang="en-CA" dirty="0"/>
              <a:t>3. Increase mental resilience, </a:t>
            </a:r>
          </a:p>
          <a:p>
            <a:pPr marL="685800" indent="-255588">
              <a:tabLst>
                <a:tab pos="860425" algn="l"/>
              </a:tabLst>
            </a:pPr>
            <a:r>
              <a:rPr lang="en-US" dirty="0"/>
              <a:t>p&gt;0.05 (</a:t>
            </a:r>
            <a:r>
              <a:rPr lang="en-US" dirty="0" err="1"/>
              <a:t>nonsig</a:t>
            </a:r>
            <a:r>
              <a:rPr lang="en-US" dirty="0"/>
              <a:t> decrease in mental health disorders)</a:t>
            </a:r>
            <a:endParaRPr lang="en-CA" dirty="0"/>
          </a:p>
          <a:p>
            <a:pPr marL="109728" indent="0">
              <a:buNone/>
            </a:pPr>
            <a:r>
              <a:rPr lang="en-CA" dirty="0"/>
              <a:t>4. To have members more aware of the various psychosocial support resources which may be available to them</a:t>
            </a:r>
          </a:p>
          <a:p>
            <a:pPr marL="685800" indent="-282575"/>
            <a:r>
              <a:rPr lang="en-US" dirty="0"/>
              <a:t>participants described the training as helpful</a:t>
            </a:r>
            <a:r>
              <a:rPr lang="en-CA" dirty="0"/>
              <a:t>.</a:t>
            </a:r>
            <a:endParaRPr lang="en-US" dirty="0"/>
          </a:p>
        </p:txBody>
      </p:sp>
      <p:pic>
        <p:nvPicPr>
          <p:cNvPr id="4" name="Picture 3">
            <a:extLst>
              <a:ext uri="{FF2B5EF4-FFF2-40B4-BE49-F238E27FC236}">
                <a16:creationId xmlns:a16="http://schemas.microsoft.com/office/drawing/2014/main" id="{5D25E705-489A-1F45-8C40-9690DA6C8539}"/>
              </a:ext>
            </a:extLst>
          </p:cNvPr>
          <p:cNvPicPr>
            <a:picLocks noChangeAspect="1"/>
          </p:cNvPicPr>
          <p:nvPr/>
        </p:nvPicPr>
        <p:blipFill>
          <a:blip r:embed="rId2"/>
          <a:stretch>
            <a:fillRect/>
          </a:stretch>
        </p:blipFill>
        <p:spPr>
          <a:xfrm>
            <a:off x="10220985" y="332656"/>
            <a:ext cx="1639838" cy="20033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7774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1886" y="239486"/>
            <a:ext cx="11478062" cy="1077218"/>
          </a:xfrm>
          <a:prstGeom prst="rect">
            <a:avLst/>
          </a:prstGeom>
          <a:noFill/>
        </p:spPr>
        <p:txBody>
          <a:bodyPr wrap="square" rtlCol="0">
            <a:spAutoFit/>
          </a:bodyPr>
          <a:lstStyle/>
          <a:p>
            <a:r>
              <a:rPr lang="en-US" sz="3200" dirty="0">
                <a:solidFill>
                  <a:prstClr val="black"/>
                </a:solidFill>
              </a:rPr>
              <a:t>A longitudinal assessment of the road to mental readiness </a:t>
            </a:r>
            <a:r>
              <a:rPr lang="en-CA" sz="3200" dirty="0">
                <a:solidFill>
                  <a:prstClr val="black"/>
                </a:solidFill>
              </a:rPr>
              <a:t>training among municipal police                                        </a:t>
            </a:r>
            <a:r>
              <a:rPr lang="en-US" sz="1600" i="1" dirty="0">
                <a:solidFill>
                  <a:prstClr val="black"/>
                </a:solidFill>
              </a:rPr>
              <a:t>Cognitive Behavioural Therapy (In Press)</a:t>
            </a:r>
            <a:endParaRPr lang="en-US" sz="1600" dirty="0">
              <a:solidFill>
                <a:prstClr val="black"/>
              </a:solidFill>
              <a:latin typeface="Times New Roman" charset="0"/>
              <a:ea typeface="Calibri" charset="0"/>
              <a:cs typeface="Times New Roman" charset="0"/>
            </a:endParaRPr>
          </a:p>
        </p:txBody>
      </p:sp>
      <p:sp>
        <p:nvSpPr>
          <p:cNvPr id="2" name="Content Placeholder 1"/>
          <p:cNvSpPr>
            <a:spLocks noGrp="1"/>
          </p:cNvSpPr>
          <p:nvPr>
            <p:ph idx="1"/>
          </p:nvPr>
        </p:nvSpPr>
        <p:spPr>
          <a:xfrm>
            <a:off x="838200" y="1654630"/>
            <a:ext cx="10515600" cy="5040084"/>
          </a:xfrm>
        </p:spPr>
        <p:txBody>
          <a:bodyPr>
            <a:normAutofit lnSpcReduction="10000"/>
          </a:bodyPr>
          <a:lstStyle/>
          <a:p>
            <a:r>
              <a:rPr lang="en-US" dirty="0"/>
              <a:t>Study assessed the impact of the MHCC R2MR training at pre-training, post-training, 6-month follow-up, and 12-month follow-up on several factors in a sample of </a:t>
            </a:r>
            <a:r>
              <a:rPr lang="en-CA" dirty="0"/>
              <a:t>Canadian municipal police officers</a:t>
            </a:r>
          </a:p>
          <a:p>
            <a:r>
              <a:rPr lang="en-US" dirty="0"/>
              <a:t>The multilevel analytic results suggested there were </a:t>
            </a:r>
            <a:r>
              <a:rPr lang="en-US" i="1" dirty="0">
                <a:solidFill>
                  <a:srgbClr val="FF0000"/>
                </a:solidFill>
              </a:rPr>
              <a:t>no statistically significant</a:t>
            </a:r>
            <a:r>
              <a:rPr lang="en-US" dirty="0"/>
              <a:t> changes following the intervention in:</a:t>
            </a:r>
          </a:p>
          <a:p>
            <a:pPr lvl="1"/>
            <a:r>
              <a:rPr lang="en-US" dirty="0"/>
              <a:t>symptoms of depression, </a:t>
            </a:r>
          </a:p>
          <a:p>
            <a:pPr lvl="1"/>
            <a:r>
              <a:rPr lang="en-US" dirty="0"/>
              <a:t>anxiety, </a:t>
            </a:r>
          </a:p>
          <a:p>
            <a:pPr lvl="1"/>
            <a:r>
              <a:rPr lang="en-US" dirty="0"/>
              <a:t>stress, </a:t>
            </a:r>
          </a:p>
          <a:p>
            <a:pPr lvl="1"/>
            <a:r>
              <a:rPr lang="en-US" dirty="0"/>
              <a:t>posttraumatic stress, </a:t>
            </a:r>
          </a:p>
          <a:p>
            <a:pPr lvl="1"/>
            <a:r>
              <a:rPr lang="en-US" dirty="0"/>
              <a:t>alcohol use, </a:t>
            </a:r>
          </a:p>
          <a:p>
            <a:pPr lvl="1"/>
            <a:r>
              <a:rPr lang="en-US" dirty="0"/>
              <a:t>mental health knowledge, </a:t>
            </a:r>
          </a:p>
          <a:p>
            <a:pPr lvl="1"/>
            <a:r>
              <a:rPr lang="en-US" dirty="0"/>
              <a:t>resilience, or </a:t>
            </a:r>
          </a:p>
          <a:p>
            <a:pPr lvl="1"/>
            <a:r>
              <a:rPr lang="en-US" dirty="0"/>
              <a:t>workplace engagement</a:t>
            </a:r>
            <a:endParaRPr lang="en-CA" dirty="0"/>
          </a:p>
        </p:txBody>
      </p:sp>
    </p:spTree>
    <p:extLst>
      <p:ext uri="{BB962C8B-B14F-4D97-AF65-F5344CB8AC3E}">
        <p14:creationId xmlns:p14="http://schemas.microsoft.com/office/powerpoint/2010/main" val="2701056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did…</a:t>
            </a:r>
            <a:endParaRPr lang="en-CA" dirty="0"/>
          </a:p>
        </p:txBody>
      </p:sp>
      <p:sp>
        <p:nvSpPr>
          <p:cNvPr id="3" name="Content Placeholder 2"/>
          <p:cNvSpPr>
            <a:spLocks noGrp="1"/>
          </p:cNvSpPr>
          <p:nvPr>
            <p:ph idx="1"/>
          </p:nvPr>
        </p:nvSpPr>
        <p:spPr/>
        <p:txBody>
          <a:bodyPr/>
          <a:lstStyle/>
          <a:p>
            <a:r>
              <a:rPr lang="en-US" dirty="0"/>
              <a:t>Engaged stakeholders (paramedics, students)</a:t>
            </a:r>
          </a:p>
          <a:p>
            <a:r>
              <a:rPr lang="en-US" dirty="0"/>
              <a:t>Identified problem</a:t>
            </a:r>
          </a:p>
          <a:p>
            <a:pPr lvl="1"/>
            <a:r>
              <a:rPr lang="en-US" dirty="0"/>
              <a:t>Lack of training</a:t>
            </a:r>
          </a:p>
          <a:p>
            <a:r>
              <a:rPr lang="en-US" dirty="0"/>
              <a:t>Expert working group</a:t>
            </a:r>
          </a:p>
          <a:p>
            <a:pPr lvl="1"/>
            <a:r>
              <a:rPr lang="en-US" dirty="0"/>
              <a:t>Create a solution</a:t>
            </a:r>
          </a:p>
          <a:p>
            <a:r>
              <a:rPr lang="en-US" dirty="0"/>
              <a:t>Implementation plan</a:t>
            </a:r>
          </a:p>
          <a:p>
            <a:r>
              <a:rPr lang="en-US" dirty="0"/>
              <a:t>Evaluation plan</a:t>
            </a:r>
          </a:p>
          <a:p>
            <a:r>
              <a:rPr lang="en-US" dirty="0"/>
              <a:t>Credible evidence</a:t>
            </a:r>
          </a:p>
          <a:p>
            <a:r>
              <a:rPr lang="en-US" dirty="0"/>
              <a:t>Justified results</a:t>
            </a:r>
          </a:p>
          <a:p>
            <a:r>
              <a:rPr lang="en-US" dirty="0"/>
              <a:t>Disseminated findings</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0976" y="2276872"/>
            <a:ext cx="3810000" cy="3810000"/>
          </a:xfrm>
          <a:prstGeom prst="rect">
            <a:avLst/>
          </a:prstGeom>
        </p:spPr>
      </p:pic>
    </p:spTree>
    <p:extLst>
      <p:ext uri="{BB962C8B-B14F-4D97-AF65-F5344CB8AC3E}">
        <p14:creationId xmlns:p14="http://schemas.microsoft.com/office/powerpoint/2010/main" val="3927444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JIBC COURSE</a:t>
            </a:r>
            <a:endParaRPr lang="en-CA" dirty="0"/>
          </a:p>
        </p:txBody>
      </p:sp>
      <p:sp>
        <p:nvSpPr>
          <p:cNvPr id="5" name="Content Placeholder 4"/>
          <p:cNvSpPr>
            <a:spLocks noGrp="1"/>
          </p:cNvSpPr>
          <p:nvPr>
            <p:ph idx="1"/>
          </p:nvPr>
        </p:nvSpPr>
        <p:spPr>
          <a:xfrm>
            <a:off x="500063" y="1412776"/>
            <a:ext cx="6658617" cy="4752528"/>
          </a:xfrm>
        </p:spPr>
        <p:txBody>
          <a:bodyPr>
            <a:normAutofit/>
          </a:bodyPr>
          <a:lstStyle/>
          <a:p>
            <a:pPr marL="109728" indent="0">
              <a:buNone/>
            </a:pPr>
            <a:r>
              <a:rPr lang="en-CA" dirty="0">
                <a:hlinkClick r:id="rId2"/>
              </a:rPr>
              <a:t>https://resiliency.jibc.ca/</a:t>
            </a:r>
            <a:endParaRPr lang="en-CA" dirty="0"/>
          </a:p>
          <a:p>
            <a:pPr marL="109728" indent="0">
              <a:buNone/>
            </a:pPr>
            <a:endParaRPr lang="en-CA" dirty="0"/>
          </a:p>
          <a:p>
            <a:pPr marL="109728" indent="0">
              <a:spcAft>
                <a:spcPts val="600"/>
              </a:spcAft>
              <a:buNone/>
            </a:pPr>
            <a:r>
              <a:rPr lang="en-US" dirty="0"/>
              <a:t>1) Build resilience and coping strategies </a:t>
            </a:r>
          </a:p>
          <a:p>
            <a:pPr marL="109728" indent="0">
              <a:spcAft>
                <a:spcPts val="600"/>
              </a:spcAft>
              <a:buNone/>
            </a:pPr>
            <a:r>
              <a:rPr lang="en-US" dirty="0"/>
              <a:t>2) No cost to take the course/Open-access  </a:t>
            </a:r>
          </a:p>
          <a:p>
            <a:pPr marL="109728" indent="0">
              <a:spcAft>
                <a:spcPts val="600"/>
              </a:spcAft>
              <a:buNone/>
            </a:pPr>
            <a:r>
              <a:rPr lang="en-US" dirty="0"/>
              <a:t>3) Intended for and available to a wide audience of emergency responders (e.g., volunteers, civilians, first responders)</a:t>
            </a:r>
          </a:p>
          <a:p>
            <a:pPr marL="109728" indent="0">
              <a:spcAft>
                <a:spcPts val="600"/>
              </a:spcAft>
              <a:buNone/>
            </a:pPr>
            <a:r>
              <a:rPr lang="en-US" dirty="0"/>
              <a:t>4) Currently testing to see how effective it is</a:t>
            </a:r>
          </a:p>
          <a:p>
            <a:endParaRPr lang="en-CA" dirty="0"/>
          </a:p>
          <a:p>
            <a:endParaRPr lang="en-CA" dirty="0"/>
          </a:p>
        </p:txBody>
      </p:sp>
      <p:pic>
        <p:nvPicPr>
          <p:cNvPr id="6" name="Picture 5"/>
          <p:cNvPicPr>
            <a:picLocks noChangeAspect="1"/>
          </p:cNvPicPr>
          <p:nvPr/>
        </p:nvPicPr>
        <p:blipFill>
          <a:blip r:embed="rId3"/>
          <a:stretch>
            <a:fillRect/>
          </a:stretch>
        </p:blipFill>
        <p:spPr>
          <a:xfrm>
            <a:off x="7684905" y="1313570"/>
            <a:ext cx="3538114" cy="4572000"/>
          </a:xfrm>
          <a:prstGeom prst="rect">
            <a:avLst/>
          </a:prstGeom>
        </p:spPr>
      </p:pic>
    </p:spTree>
    <p:extLst>
      <p:ext uri="{BB962C8B-B14F-4D97-AF65-F5344CB8AC3E}">
        <p14:creationId xmlns:p14="http://schemas.microsoft.com/office/powerpoint/2010/main" val="3676885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JIBC Open Resilience Resource</a:t>
            </a:r>
            <a:endParaRPr lang="en-CA" altLang="en-US" dirty="0"/>
          </a:p>
        </p:txBody>
      </p:sp>
      <p:sp>
        <p:nvSpPr>
          <p:cNvPr id="3" name="Content Placeholder 2"/>
          <p:cNvSpPr>
            <a:spLocks noGrp="1"/>
          </p:cNvSpPr>
          <p:nvPr>
            <p:ph idx="1"/>
          </p:nvPr>
        </p:nvSpPr>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l-GR" dirty="0"/>
              <a:t>Δ=</a:t>
            </a:r>
            <a:r>
              <a:rPr lang="en-US" dirty="0"/>
              <a:t>32</a:t>
            </a:r>
            <a:r>
              <a:rPr lang="el-GR" dirty="0"/>
              <a:t>.</a:t>
            </a:r>
            <a:r>
              <a:rPr lang="en-US" dirty="0"/>
              <a:t>80 between pre and post in experimental group</a:t>
            </a:r>
          </a:p>
          <a:p>
            <a:r>
              <a:rPr lang="el-GR" dirty="0"/>
              <a:t>Δ=</a:t>
            </a:r>
            <a:r>
              <a:rPr lang="en-US" dirty="0"/>
              <a:t>27</a:t>
            </a:r>
            <a:r>
              <a:rPr lang="el-GR" dirty="0"/>
              <a:t>.</a:t>
            </a:r>
            <a:r>
              <a:rPr lang="en-US" dirty="0"/>
              <a:t>03 between post control and post experimental group</a:t>
            </a:r>
          </a:p>
          <a:p>
            <a:r>
              <a:rPr lang="en-US" dirty="0"/>
              <a:t>* = p&lt;0.05 </a:t>
            </a:r>
            <a:endParaRPr lang="en-CA" dirty="0"/>
          </a:p>
        </p:txBody>
      </p:sp>
      <p:sp>
        <p:nvSpPr>
          <p:cNvPr id="7" name="Rectangle 6"/>
          <p:cNvSpPr/>
          <p:nvPr/>
        </p:nvSpPr>
        <p:spPr>
          <a:xfrm>
            <a:off x="1042234" y="1688812"/>
            <a:ext cx="10384155" cy="3046988"/>
          </a:xfrm>
          <a:prstGeom prst="rect">
            <a:avLst/>
          </a:prstGeom>
        </p:spPr>
        <p:txBody>
          <a:bodyPr wrap="square">
            <a:spAutoFit/>
          </a:bodyPr>
          <a:lstStyle/>
          <a:p>
            <a:pPr marL="0" marR="0" fontAlgn="base">
              <a:spcBef>
                <a:spcPts val="0"/>
              </a:spcBef>
              <a:spcAft>
                <a:spcPts val="0"/>
              </a:spcAft>
            </a:pP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Control Group     	         Experimental Group</a:t>
            </a:r>
            <a:endParaRPr lang="en-CA" sz="12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Pre	  Post	                        Pre        Post</a:t>
            </a:r>
            <a:endParaRPr lang="en-CA" sz="1200" dirty="0">
              <a:effectLst/>
              <a:latin typeface="Times New Roman" panose="02020603050405020304" pitchFamily="18" charset="0"/>
              <a:ea typeface="Times New Roman" panose="02020603050405020304" pitchFamily="18" charset="0"/>
            </a:endParaRPr>
          </a:p>
          <a:p>
            <a:pPr marL="0" marR="0" defTabSz="868363" fontAlgn="base">
              <a:spcBef>
                <a:spcPts val="0"/>
              </a:spcBef>
              <a:spcAft>
                <a:spcPts val="0"/>
              </a:spcAft>
            </a:pP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Self-reliance	  	29.30     30.03	-	     29.00     37.00	*</a:t>
            </a:r>
            <a:endParaRPr lang="en-CA" sz="1200" dirty="0">
              <a:effectLst/>
              <a:latin typeface="Times New Roman" panose="02020603050405020304" pitchFamily="18" charset="0"/>
              <a:ea typeface="Times New Roman" panose="02020603050405020304" pitchFamily="18" charset="0"/>
            </a:endParaRPr>
          </a:p>
          <a:p>
            <a:pPr defTabSz="868363" fontAlgn="base"/>
            <a:r>
              <a:rPr lang="en-US" sz="2400" kern="1200" dirty="0">
                <a:solidFill>
                  <a:schemeClr val="accent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rPr>
              <a:t>Meaning	       	</a:t>
            </a:r>
            <a:r>
              <a:rPr lang="en-US" sz="2400" kern="1200" dirty="0">
                <a:effectLst/>
                <a:latin typeface="Arial" panose="020B0604020202020204" pitchFamily="34" charset="0"/>
                <a:ea typeface="Times New Roman" panose="02020603050405020304" pitchFamily="18" charset="0"/>
                <a:cs typeface="Times New Roman" panose="02020603050405020304" pitchFamily="18" charset="0"/>
              </a:rPr>
              <a:t>28.65     </a:t>
            </a:r>
            <a:r>
              <a:rPr lang="en-US" sz="2400" dirty="0">
                <a:latin typeface="Arial" panose="020B0604020202020204" pitchFamily="34" charset="0"/>
                <a:ea typeface="Times New Roman" panose="02020603050405020304" pitchFamily="18" charset="0"/>
                <a:cs typeface="Times New Roman" panose="02020603050405020304" pitchFamily="18" charset="0"/>
              </a:rPr>
              <a:t>28.91</a:t>
            </a:r>
            <a:r>
              <a:rPr lang="en-US" sz="2400" dirty="0">
                <a:solidFill>
                  <a:schemeClr val="accent1">
                    <a:lumMod val="75000"/>
                    <a:lumOff val="2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2400" kern="1200" dirty="0">
                <a:solidFill>
                  <a:schemeClr val="accent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rPr>
              <a:t>	     28.06     31.53	-</a:t>
            </a:r>
            <a:endParaRPr lang="en-CA" sz="1200" dirty="0">
              <a:solidFill>
                <a:schemeClr val="accent1">
                  <a:lumMod val="75000"/>
                  <a:lumOff val="25000"/>
                </a:schemeClr>
              </a:solidFill>
              <a:effectLst/>
              <a:latin typeface="Times New Roman" panose="02020603050405020304" pitchFamily="18" charset="0"/>
              <a:ea typeface="Times New Roman" panose="02020603050405020304" pitchFamily="18" charset="0"/>
            </a:endParaRPr>
          </a:p>
          <a:p>
            <a:pPr defTabSz="868363" fontAlgn="base"/>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Equanimity	 	27.59     </a:t>
            </a:r>
            <a:r>
              <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28.42	-</a:t>
            </a: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27.02     34.00	*</a:t>
            </a:r>
            <a:endParaRPr lang="en-CA" sz="1200" dirty="0">
              <a:effectLst/>
              <a:latin typeface="Times New Roman" panose="02020603050405020304" pitchFamily="18" charset="0"/>
              <a:ea typeface="Times New Roman" panose="02020603050405020304" pitchFamily="18" charset="0"/>
            </a:endParaRPr>
          </a:p>
          <a:p>
            <a:pPr defTabSz="868363" fontAlgn="base"/>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Perseverance   	28.75     </a:t>
            </a:r>
            <a:r>
              <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29.12	-</a:t>
            </a: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28.22     33.27</a:t>
            </a:r>
            <a:r>
              <a:rPr lang="en-US"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CA" sz="1200" dirty="0">
              <a:effectLst/>
              <a:latin typeface="Times New Roman" panose="02020603050405020304" pitchFamily="18" charset="0"/>
              <a:ea typeface="Times New Roman" panose="02020603050405020304" pitchFamily="18" charset="0"/>
            </a:endParaRPr>
          </a:p>
          <a:p>
            <a:pPr defTabSz="868363" fontAlgn="base"/>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Aloneness         	30.02     </a:t>
            </a:r>
            <a:r>
              <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29.85	-</a:t>
            </a: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28.25     36.68	*</a:t>
            </a:r>
          </a:p>
          <a:p>
            <a:pPr defTabSz="868363" fontAlgn="base"/>
            <a:r>
              <a:rPr lang="en-US" sz="2400" b="1" kern="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Total Score</a:t>
            </a:r>
            <a:r>
              <a:rPr lang="en-US" sz="2400" kern="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kern="1200" dirty="0">
                <a:effectLst/>
                <a:latin typeface="Arial" panose="020B0604020202020204" pitchFamily="34" charset="0"/>
                <a:ea typeface="Times New Roman" panose="02020603050405020304" pitchFamily="18" charset="0"/>
                <a:cs typeface="Times New Roman" panose="02020603050405020304" pitchFamily="18" charset="0"/>
              </a:rPr>
              <a:t>144.07  146.33</a:t>
            </a:r>
            <a:r>
              <a:rPr lang="en-US" sz="2400" dirty="0">
                <a:latin typeface="Arial" panose="020B0604020202020204" pitchFamily="34" charset="0"/>
                <a:ea typeface="Times New Roman" panose="02020603050405020304" pitchFamily="18" charset="0"/>
                <a:cs typeface="Times New Roman" panose="02020603050405020304" pitchFamily="18" charset="0"/>
              </a:rPr>
              <a:t>	-</a:t>
            </a:r>
            <a:r>
              <a:rPr lang="en-US" sz="2400" kern="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140.56  173.36 	*</a:t>
            </a:r>
            <a:endParaRPr lang="en-CA" sz="1200" dirty="0">
              <a:solidFill>
                <a:srgbClr val="FF0000"/>
              </a:solidFill>
              <a:effectLst/>
              <a:latin typeface="Times New Roman" panose="02020603050405020304" pitchFamily="18" charset="0"/>
              <a:ea typeface="Times New Roman" panose="02020603050405020304" pitchFamily="18" charset="0"/>
            </a:endParaRPr>
          </a:p>
        </p:txBody>
      </p:sp>
      <p:pic>
        <p:nvPicPr>
          <p:cNvPr id="5"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9216">
            <a:off x="10318057" y="228078"/>
            <a:ext cx="1554485" cy="2011680"/>
          </a:xfrm>
          <a:prstGeom prst="rect">
            <a:avLst/>
          </a:prstGeom>
        </p:spPr>
      </p:pic>
    </p:spTree>
    <p:extLst>
      <p:ext uri="{BB962C8B-B14F-4D97-AF65-F5344CB8AC3E}">
        <p14:creationId xmlns:p14="http://schemas.microsoft.com/office/powerpoint/2010/main" val="3897185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of immediate research concern (2017)</a:t>
            </a:r>
            <a:endParaRPr lang="en-CA" dirty="0"/>
          </a:p>
        </p:txBody>
      </p:sp>
      <p:sp>
        <p:nvSpPr>
          <p:cNvPr id="3" name="Content Placeholder 2"/>
          <p:cNvSpPr>
            <a:spLocks noGrp="1"/>
          </p:cNvSpPr>
          <p:nvPr>
            <p:ph idx="1"/>
          </p:nvPr>
        </p:nvSpPr>
        <p:spPr/>
        <p:txBody>
          <a:bodyPr>
            <a:normAutofit/>
          </a:bodyPr>
          <a:lstStyle/>
          <a:p>
            <a:r>
              <a:rPr lang="en-US" sz="3200" dirty="0"/>
              <a:t>Hiring</a:t>
            </a:r>
          </a:p>
          <a:p>
            <a:r>
              <a:rPr lang="en-US" sz="3200" dirty="0"/>
              <a:t>Training</a:t>
            </a:r>
          </a:p>
          <a:p>
            <a:r>
              <a:rPr lang="en-US" sz="3200" dirty="0"/>
              <a:t>Qualifying</a:t>
            </a:r>
          </a:p>
          <a:p>
            <a:r>
              <a:rPr lang="en-US" sz="3200" dirty="0"/>
              <a:t>Lifelong supports</a:t>
            </a:r>
            <a:endParaRPr lang="en-CA" sz="3200" dirty="0"/>
          </a:p>
        </p:txBody>
      </p:sp>
      <p:graphicFrame>
        <p:nvGraphicFramePr>
          <p:cNvPr id="4" name="Content Placeholder 3"/>
          <p:cNvGraphicFramePr>
            <a:graphicFrameLocks/>
          </p:cNvGraphicFramePr>
          <p:nvPr>
            <p:extLst/>
          </p:nvPr>
        </p:nvGraphicFramePr>
        <p:xfrm>
          <a:off x="609600" y="3211285"/>
          <a:ext cx="10972800" cy="3128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6334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the context</a:t>
            </a:r>
            <a:endParaRPr lang="en-CA" dirty="0"/>
          </a:p>
        </p:txBody>
      </p:sp>
      <p:sp>
        <p:nvSpPr>
          <p:cNvPr id="3" name="Content Placeholder 2"/>
          <p:cNvSpPr>
            <a:spLocks noGrp="1"/>
          </p:cNvSpPr>
          <p:nvPr>
            <p:ph idx="1"/>
          </p:nvPr>
        </p:nvSpPr>
        <p:spPr/>
        <p:txBody>
          <a:bodyPr/>
          <a:lstStyle/>
          <a:p>
            <a:pPr marL="109728" indent="0">
              <a:buNone/>
            </a:pPr>
            <a:r>
              <a:rPr lang="en-US" dirty="0"/>
              <a:t>Context Matters:</a:t>
            </a:r>
          </a:p>
          <a:p>
            <a:r>
              <a:rPr lang="en-US" dirty="0"/>
              <a:t>Are the findings generalizable to other contexts</a:t>
            </a:r>
          </a:p>
          <a:p>
            <a:r>
              <a:rPr lang="en-US" dirty="0"/>
              <a:t>Exposure to similar trauma in both professions</a:t>
            </a:r>
          </a:p>
          <a:p>
            <a:r>
              <a:rPr lang="en-US" dirty="0"/>
              <a:t>Similarity in operational role</a:t>
            </a:r>
          </a:p>
          <a:p>
            <a:r>
              <a:rPr lang="en-US" dirty="0"/>
              <a:t>Other training support and preparation</a:t>
            </a:r>
          </a:p>
          <a:p>
            <a:pPr lvl="1"/>
            <a:r>
              <a:rPr lang="en-US" dirty="0"/>
              <a:t>Frequency of training</a:t>
            </a:r>
          </a:p>
          <a:p>
            <a:r>
              <a:rPr lang="en-US" dirty="0"/>
              <a:t>Who responded / population studied</a:t>
            </a:r>
          </a:p>
          <a:p>
            <a:r>
              <a:rPr lang="en-US" dirty="0"/>
              <a:t>Are there subsets within the population</a:t>
            </a:r>
          </a:p>
          <a:p>
            <a:endParaRPr lang="en-CA" dirty="0"/>
          </a:p>
        </p:txBody>
      </p:sp>
    </p:spTree>
    <p:extLst>
      <p:ext uri="{BB962C8B-B14F-4D97-AF65-F5344CB8AC3E}">
        <p14:creationId xmlns:p14="http://schemas.microsoft.com/office/powerpoint/2010/main" val="3203387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n-US" altLang="en-US" dirty="0"/>
              <a:t>Assaults Against Police Officers</a:t>
            </a:r>
            <a:endParaRPr lang="en-CA" altLang="en-US" dirty="0"/>
          </a:p>
        </p:txBody>
      </p:sp>
      <p:pic>
        <p:nvPicPr>
          <p:cNvPr id="3" name="Picture 2" descr="Image result for canadian flag"/>
          <p:cNvPicPr>
            <a:picLocks noChangeAspect="1" noChangeArrowheads="1"/>
          </p:cNvPicPr>
          <p:nvPr/>
        </p:nvPicPr>
        <p:blipFill rotWithShape="1">
          <a:blip r:embed="rId3">
            <a:extLst>
              <a:ext uri="{28A0092B-C50C-407E-A947-70E740481C1C}">
                <a14:useLocalDpi xmlns:a14="http://schemas.microsoft.com/office/drawing/2010/main" val="0"/>
              </a:ext>
            </a:extLst>
          </a:blip>
          <a:srcRect t="19408" b="17323"/>
          <a:stretch/>
        </p:blipFill>
        <p:spPr bwMode="auto">
          <a:xfrm>
            <a:off x="609600" y="5219458"/>
            <a:ext cx="2237117" cy="141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06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Assaults Against Police Officers (AAPO)</a:t>
            </a:r>
            <a:endParaRPr lang="en-CA" dirty="0"/>
          </a:p>
        </p:txBody>
      </p:sp>
      <p:sp>
        <p:nvSpPr>
          <p:cNvPr id="3" name="Content Placeholder 2"/>
          <p:cNvSpPr>
            <a:spLocks noGrp="1"/>
          </p:cNvSpPr>
          <p:nvPr>
            <p:ph idx="1"/>
          </p:nvPr>
        </p:nvSpPr>
        <p:spPr>
          <a:xfrm>
            <a:off x="609600" y="1412776"/>
            <a:ext cx="10152988" cy="4752528"/>
          </a:xfrm>
        </p:spPr>
        <p:txBody>
          <a:bodyPr>
            <a:normAutofit fontScale="92500" lnSpcReduction="10000"/>
          </a:bodyPr>
          <a:lstStyle/>
          <a:p>
            <a:r>
              <a:rPr lang="en-US" dirty="0"/>
              <a:t>Academic narrative on AAPO is largely based in the US</a:t>
            </a:r>
          </a:p>
          <a:p>
            <a:pPr lvl="1"/>
            <a:r>
              <a:rPr lang="en-US" dirty="0"/>
              <a:t>Limited (and somewhat dated) research in Canada</a:t>
            </a:r>
          </a:p>
          <a:p>
            <a:r>
              <a:rPr lang="en-US" dirty="0"/>
              <a:t>Much of the evidence speaks to the relationship between violence/assaults and 1-5 areas</a:t>
            </a:r>
          </a:p>
          <a:p>
            <a:pPr marL="411480" lvl="1" indent="0">
              <a:buNone/>
            </a:pPr>
            <a:r>
              <a:rPr lang="en-CA" b="1" i="1" dirty="0"/>
              <a:t>1) Contextual and organizational information </a:t>
            </a:r>
            <a:endParaRPr lang="en-CA" b="1" dirty="0"/>
          </a:p>
          <a:p>
            <a:pPr marL="411480" lvl="1" indent="0">
              <a:buNone/>
            </a:pPr>
            <a:r>
              <a:rPr lang="en-CA" b="1" i="1" dirty="0"/>
              <a:t>2) Level of response/use of compliance tools</a:t>
            </a:r>
          </a:p>
          <a:p>
            <a:pPr marL="411480" lvl="1" indent="0">
              <a:buNone/>
            </a:pPr>
            <a:r>
              <a:rPr lang="en-CA" b="1" i="1" dirty="0"/>
              <a:t>3) Police officer characteristics </a:t>
            </a:r>
            <a:endParaRPr lang="en-CA" b="1" dirty="0"/>
          </a:p>
          <a:p>
            <a:pPr marL="411480" lvl="1" indent="0">
              <a:buNone/>
            </a:pPr>
            <a:r>
              <a:rPr lang="en-CA" b="1" i="1" dirty="0"/>
              <a:t>4) Perpetrator and situational characteristics </a:t>
            </a:r>
            <a:endParaRPr lang="en-CA" b="1" dirty="0"/>
          </a:p>
          <a:p>
            <a:pPr marL="411480" lvl="1" indent="0">
              <a:buNone/>
            </a:pPr>
            <a:r>
              <a:rPr lang="en-CA" b="1" i="1" dirty="0"/>
              <a:t>5) Effect of violence on POs*</a:t>
            </a:r>
          </a:p>
          <a:p>
            <a:pPr marL="411480" lvl="1" indent="0">
              <a:buNone/>
            </a:pPr>
            <a:endParaRPr lang="en-US" b="1" i="1" dirty="0"/>
          </a:p>
          <a:p>
            <a:pPr marL="411480" lvl="1" indent="0">
              <a:buNone/>
            </a:pPr>
            <a:r>
              <a:rPr lang="en-US" b="1" i="1" dirty="0"/>
              <a:t>Main Research Question:  How does 1-4) effect 5) or the temporal impact (direct and indirect physical + psychological) of an assault ? </a:t>
            </a:r>
            <a:endParaRPr lang="en-CA" b="1" dirty="0"/>
          </a:p>
          <a:p>
            <a:pPr lvl="1"/>
            <a:endParaRPr lang="en-CA" b="1" dirty="0"/>
          </a:p>
          <a:p>
            <a:pPr lvl="1"/>
            <a:endParaRPr lang="en-CA" dirty="0"/>
          </a:p>
        </p:txBody>
      </p:sp>
      <p:pic>
        <p:nvPicPr>
          <p:cNvPr id="4" name="Picture 3"/>
          <p:cNvPicPr>
            <a:picLocks noChangeAspect="1"/>
          </p:cNvPicPr>
          <p:nvPr/>
        </p:nvPicPr>
        <p:blipFill>
          <a:blip r:embed="rId3"/>
          <a:stretch>
            <a:fillRect/>
          </a:stretch>
        </p:blipFill>
        <p:spPr>
          <a:xfrm>
            <a:off x="10762588" y="0"/>
            <a:ext cx="1420138" cy="2103120"/>
          </a:xfrm>
          <a:prstGeom prst="rect">
            <a:avLst/>
          </a:prstGeom>
          <a:ln>
            <a:solidFill>
              <a:schemeClr val="bg1"/>
            </a:solidFill>
          </a:ln>
        </p:spPr>
      </p:pic>
      <p:pic>
        <p:nvPicPr>
          <p:cNvPr id="5" name="Picture 4"/>
          <p:cNvPicPr>
            <a:picLocks noChangeAspect="1"/>
          </p:cNvPicPr>
          <p:nvPr/>
        </p:nvPicPr>
        <p:blipFill>
          <a:blip r:embed="rId4"/>
          <a:stretch>
            <a:fillRect/>
          </a:stretch>
        </p:blipFill>
        <p:spPr>
          <a:xfrm>
            <a:off x="10762588" y="2199928"/>
            <a:ext cx="1403910" cy="2103120"/>
          </a:xfrm>
          <a:prstGeom prst="rect">
            <a:avLst/>
          </a:prstGeom>
          <a:ln>
            <a:solidFill>
              <a:schemeClr val="bg1"/>
            </a:solidFill>
          </a:ln>
        </p:spPr>
      </p:pic>
      <p:pic>
        <p:nvPicPr>
          <p:cNvPr id="7" name="Picture 6"/>
          <p:cNvPicPr>
            <a:picLocks noChangeAspect="1"/>
          </p:cNvPicPr>
          <p:nvPr/>
        </p:nvPicPr>
        <p:blipFill>
          <a:blip r:embed="rId5"/>
          <a:stretch>
            <a:fillRect/>
          </a:stretch>
        </p:blipFill>
        <p:spPr>
          <a:xfrm>
            <a:off x="10762588" y="4399857"/>
            <a:ext cx="1361658" cy="2103120"/>
          </a:xfrm>
          <a:prstGeom prst="rect">
            <a:avLst/>
          </a:prstGeom>
          <a:ln>
            <a:solidFill>
              <a:schemeClr val="bg1"/>
            </a:solidFill>
          </a:ln>
        </p:spPr>
      </p:pic>
    </p:spTree>
    <p:extLst>
      <p:ext uri="{BB962C8B-B14F-4D97-AF65-F5344CB8AC3E}">
        <p14:creationId xmlns:p14="http://schemas.microsoft.com/office/powerpoint/2010/main" val="2691798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endParaRPr lang="en-CA" dirty="0"/>
          </a:p>
        </p:txBody>
      </p:sp>
      <p:sp>
        <p:nvSpPr>
          <p:cNvPr id="3" name="Content Placeholder 2"/>
          <p:cNvSpPr>
            <a:spLocks noGrp="1"/>
          </p:cNvSpPr>
          <p:nvPr>
            <p:ph idx="1"/>
          </p:nvPr>
        </p:nvSpPr>
        <p:spPr>
          <a:xfrm>
            <a:off x="609600" y="1412776"/>
            <a:ext cx="9825287" cy="4752528"/>
          </a:xfrm>
        </p:spPr>
        <p:txBody>
          <a:bodyPr>
            <a:normAutofit/>
          </a:bodyPr>
          <a:lstStyle/>
          <a:p>
            <a:r>
              <a:rPr lang="en-US" dirty="0"/>
              <a:t>Participating agencies</a:t>
            </a:r>
          </a:p>
          <a:p>
            <a:pPr lvl="1"/>
            <a:r>
              <a:rPr lang="en-US" dirty="0"/>
              <a:t>All independent police services in BC were consulted to participate</a:t>
            </a:r>
          </a:p>
          <a:p>
            <a:r>
              <a:rPr lang="en-US" dirty="0"/>
              <a:t>Eligible participants</a:t>
            </a:r>
          </a:p>
          <a:p>
            <a:pPr lvl="1"/>
            <a:r>
              <a:rPr lang="en-US" dirty="0"/>
              <a:t>Active duty POs working for at least 12-months and </a:t>
            </a:r>
            <a:r>
              <a:rPr lang="en-CA" dirty="0"/>
              <a:t>50% of their time as a PO requires them to work in the field. </a:t>
            </a:r>
          </a:p>
          <a:p>
            <a:pPr lvl="1"/>
            <a:r>
              <a:rPr lang="en-CA" dirty="0"/>
              <a:t>Assaults were self-defined as per S.270 of the </a:t>
            </a:r>
            <a:r>
              <a:rPr lang="en-CA" i="1" dirty="0"/>
              <a:t>Code</a:t>
            </a:r>
            <a:endParaRPr lang="en-US" dirty="0"/>
          </a:p>
          <a:p>
            <a:r>
              <a:rPr lang="en-US" dirty="0"/>
              <a:t>Survey construction, review, translation</a:t>
            </a:r>
          </a:p>
          <a:p>
            <a:pPr lvl="1"/>
            <a:r>
              <a:rPr lang="en-US" dirty="0"/>
              <a:t>Existing research (e.g., IACP, RCMP), seconded POs</a:t>
            </a:r>
          </a:p>
          <a:p>
            <a:pPr lvl="1"/>
            <a:r>
              <a:rPr lang="en-US" dirty="0"/>
              <a:t>83 questions covering demographic information and the five previously mentioned categories</a:t>
            </a:r>
          </a:p>
          <a:p>
            <a:endParaRPr lang="en-US" dirty="0"/>
          </a:p>
          <a:p>
            <a:endParaRPr lang="en-US" dirty="0"/>
          </a:p>
          <a:p>
            <a:endParaRPr lang="en-US" dirty="0"/>
          </a:p>
          <a:p>
            <a:endParaRPr lang="en-CA" dirty="0"/>
          </a:p>
        </p:txBody>
      </p:sp>
      <p:pic>
        <p:nvPicPr>
          <p:cNvPr id="5" name="Picture 4"/>
          <p:cNvPicPr>
            <a:picLocks noChangeAspect="1"/>
          </p:cNvPicPr>
          <p:nvPr/>
        </p:nvPicPr>
        <p:blipFill>
          <a:blip r:embed="rId2"/>
          <a:stretch>
            <a:fillRect/>
          </a:stretch>
        </p:blipFill>
        <p:spPr>
          <a:xfrm>
            <a:off x="10434887" y="1058164"/>
            <a:ext cx="1709580" cy="2194560"/>
          </a:xfrm>
          <a:prstGeom prst="rect">
            <a:avLst/>
          </a:prstGeom>
        </p:spPr>
      </p:pic>
      <p:pic>
        <p:nvPicPr>
          <p:cNvPr id="6" name="Picture 5"/>
          <p:cNvPicPr>
            <a:picLocks noChangeAspect="1"/>
          </p:cNvPicPr>
          <p:nvPr/>
        </p:nvPicPr>
        <p:blipFill>
          <a:blip r:embed="rId3"/>
          <a:stretch>
            <a:fillRect/>
          </a:stretch>
        </p:blipFill>
        <p:spPr>
          <a:xfrm>
            <a:off x="10434887" y="3789040"/>
            <a:ext cx="1757113" cy="2286000"/>
          </a:xfrm>
          <a:prstGeom prst="rect">
            <a:avLst/>
          </a:prstGeom>
        </p:spPr>
      </p:pic>
    </p:spTree>
    <p:extLst>
      <p:ext uri="{BB962C8B-B14F-4D97-AF65-F5344CB8AC3E}">
        <p14:creationId xmlns:p14="http://schemas.microsoft.com/office/powerpoint/2010/main" val="1298169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Results (N=376, n=135 assaulted)</a:t>
            </a:r>
            <a:endParaRPr lang="en-CA" dirty="0"/>
          </a:p>
        </p:txBody>
      </p:sp>
      <p:sp>
        <p:nvSpPr>
          <p:cNvPr id="5" name="Content Placeholder 4"/>
          <p:cNvSpPr>
            <a:spLocks noGrp="1"/>
          </p:cNvSpPr>
          <p:nvPr>
            <p:ph idx="1"/>
          </p:nvPr>
        </p:nvSpPr>
        <p:spPr/>
        <p:txBody>
          <a:bodyPr>
            <a:normAutofit/>
          </a:bodyPr>
          <a:lstStyle/>
          <a:p>
            <a:r>
              <a:rPr lang="en-US" dirty="0"/>
              <a:t>376 respondents, 135 assaulted w/in the past year</a:t>
            </a:r>
          </a:p>
          <a:p>
            <a:endParaRPr lang="en-US" dirty="0"/>
          </a:p>
          <a:p>
            <a:r>
              <a:rPr lang="en-US" i="1" dirty="0"/>
              <a:t>1) </a:t>
            </a:r>
            <a:r>
              <a:rPr lang="en-US" dirty="0"/>
              <a:t>No statistically significant differences in the </a:t>
            </a:r>
            <a:r>
              <a:rPr lang="en-US" i="1" dirty="0"/>
              <a:t>policing contexts </a:t>
            </a:r>
            <a:r>
              <a:rPr lang="en-US" dirty="0"/>
              <a:t>(population size and shift typology) between assaulted and non-assaulted POs</a:t>
            </a:r>
          </a:p>
          <a:p>
            <a:endParaRPr lang="en-US" dirty="0"/>
          </a:p>
          <a:p>
            <a:r>
              <a:rPr lang="en-US" dirty="0"/>
              <a:t>3) </a:t>
            </a:r>
            <a:r>
              <a:rPr lang="en-US" i="1" dirty="0"/>
              <a:t>Officer characteristics.</a:t>
            </a:r>
            <a:r>
              <a:rPr lang="en-US" dirty="0"/>
              <a:t> Younger, less experienced POs, and those with a lower rank. No difference for level of fitness, BMI, level of education. </a:t>
            </a:r>
          </a:p>
          <a:p>
            <a:pPr lvl="1"/>
            <a:r>
              <a:rPr lang="en-US" dirty="0"/>
              <a:t>Assaulted POs tended to sleep fewer hours/night (about 20 mins less/night)</a:t>
            </a:r>
          </a:p>
          <a:p>
            <a:pPr lvl="1"/>
            <a:r>
              <a:rPr lang="en-US" sz="2800" b="1" i="1" dirty="0"/>
              <a:t>those who had hard physical control training</a:t>
            </a:r>
            <a:endParaRPr lang="en-US" dirty="0"/>
          </a:p>
          <a:p>
            <a:pPr marL="109728" indent="0">
              <a:buNone/>
            </a:pPr>
            <a:endParaRPr lang="en-CA" dirty="0"/>
          </a:p>
        </p:txBody>
      </p:sp>
    </p:spTree>
    <p:extLst>
      <p:ext uri="{BB962C8B-B14F-4D97-AF65-F5344CB8AC3E}">
        <p14:creationId xmlns:p14="http://schemas.microsoft.com/office/powerpoint/2010/main" val="3000587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626620"/>
          </a:xfrm>
          <a:prstGeom prst="rect">
            <a:avLst/>
          </a:prstGeom>
        </p:spPr>
      </p:pic>
      <p:sp>
        <p:nvSpPr>
          <p:cNvPr id="6" name="Text Box 2"/>
          <p:cNvSpPr txBox="1">
            <a:spLocks noChangeArrowheads="1"/>
          </p:cNvSpPr>
          <p:nvPr/>
        </p:nvSpPr>
        <p:spPr bwMode="auto">
          <a:xfrm>
            <a:off x="5244860" y="1292843"/>
            <a:ext cx="6036231" cy="2123217"/>
          </a:xfrm>
          <a:prstGeom prst="rect">
            <a:avLst/>
          </a:prstGeom>
          <a:no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algn="ctr">
              <a:lnSpc>
                <a:spcPct val="115000"/>
              </a:lnSpc>
              <a:spcAft>
                <a:spcPts val="1000"/>
              </a:spcAft>
            </a:pPr>
            <a:r>
              <a:rPr lang="en-US" sz="2800" dirty="0">
                <a:solidFill>
                  <a:prstClr val="white"/>
                </a:solidFill>
                <a:latin typeface="Trebuchet MS"/>
              </a:rPr>
              <a:t>Policies and strategies that are evidence-based often produce better results, which can increase credibility and support</a:t>
            </a:r>
            <a:r>
              <a:rPr lang="en-US" sz="2800" i="1" dirty="0">
                <a:solidFill>
                  <a:prstClr val="white"/>
                </a:solidFill>
                <a:latin typeface="Trebuchet MS"/>
                <a:ea typeface="Times New Roman" panose="02020603050405020304" pitchFamily="18" charset="0"/>
                <a:cs typeface="Arial" panose="020B0604020202020204" pitchFamily="34" charset="0"/>
              </a:rPr>
              <a:t>.</a:t>
            </a:r>
            <a:endParaRPr lang="en-US" sz="2800" dirty="0">
              <a:solidFill>
                <a:prstClr val="white"/>
              </a:solidFill>
              <a:latin typeface="Trebuchet MS"/>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739014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132857"/>
            <a:ext cx="11277600" cy="1470025"/>
          </a:xfrm>
        </p:spPr>
        <p:txBody>
          <a:bodyPr>
            <a:normAutofit/>
          </a:bodyPr>
          <a:lstStyle/>
          <a:p>
            <a:r>
              <a:rPr lang="en-US" dirty="0"/>
              <a:t>Dr. Greg Anderson, PhD</a:t>
            </a:r>
            <a:br>
              <a:rPr lang="en-US" dirty="0"/>
            </a:br>
            <a:r>
              <a:rPr lang="en-US" sz="3600" dirty="0"/>
              <a:t>ganderson@jibc.ca</a:t>
            </a:r>
          </a:p>
        </p:txBody>
      </p:sp>
      <p:sp>
        <p:nvSpPr>
          <p:cNvPr id="5" name="Subtitle 4"/>
          <p:cNvSpPr>
            <a:spLocks noGrp="1"/>
          </p:cNvSpPr>
          <p:nvPr>
            <p:ph type="subTitle" idx="1"/>
          </p:nvPr>
        </p:nvSpPr>
        <p:spPr>
          <a:xfrm>
            <a:off x="461682" y="4052664"/>
            <a:ext cx="10450286" cy="1752600"/>
          </a:xfrm>
        </p:spPr>
        <p:txBody>
          <a:bodyPr>
            <a:normAutofit/>
          </a:bodyPr>
          <a:lstStyle/>
          <a:p>
            <a:r>
              <a:rPr lang="en-CA" dirty="0"/>
              <a:t>Research Gate: https://www.researchgate.net/profile/Gregory_Anderson5 </a:t>
            </a:r>
          </a:p>
          <a:p>
            <a:r>
              <a:rPr lang="en-CA" dirty="0"/>
              <a:t>Google Scholar: https://scholar.google.ca/citations?user=Ge4CVBMAAAAJ&amp;hl=en </a:t>
            </a:r>
            <a:endParaRPr lang="en-US" dirty="0"/>
          </a:p>
        </p:txBody>
      </p:sp>
      <p:pic>
        <p:nvPicPr>
          <p:cNvPr id="6" name="Picture 2" descr="Image result for canadian flag"/>
          <p:cNvPicPr>
            <a:picLocks noChangeAspect="1" noChangeArrowheads="1"/>
          </p:cNvPicPr>
          <p:nvPr/>
        </p:nvPicPr>
        <p:blipFill rotWithShape="1">
          <a:blip r:embed="rId2">
            <a:extLst>
              <a:ext uri="{28A0092B-C50C-407E-A947-70E740481C1C}">
                <a14:useLocalDpi xmlns:a14="http://schemas.microsoft.com/office/drawing/2010/main" val="0"/>
              </a:ext>
            </a:extLst>
          </a:blip>
          <a:srcRect t="19408" b="17323"/>
          <a:stretch/>
        </p:blipFill>
        <p:spPr bwMode="auto">
          <a:xfrm>
            <a:off x="609600" y="5219458"/>
            <a:ext cx="2237117" cy="1415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93024" y="5221457"/>
            <a:ext cx="3133164" cy="738664"/>
          </a:xfrm>
          <a:prstGeom prst="rect">
            <a:avLst/>
          </a:prstGeom>
          <a:noFill/>
        </p:spPr>
        <p:txBody>
          <a:bodyPr wrap="square" rtlCol="0">
            <a:spAutoFit/>
          </a:bodyPr>
          <a:lstStyle/>
          <a:p>
            <a:pPr algn="ctr"/>
            <a:r>
              <a:rPr lang="en-US" sz="2400" dirty="0">
                <a:hlinkClick r:id="rId3"/>
              </a:rPr>
              <a:t>www.cipsrt-icrtsp.ca</a:t>
            </a:r>
            <a:endParaRPr lang="en-US" sz="2400" dirty="0"/>
          </a:p>
          <a:p>
            <a:pPr algn="ctr"/>
            <a:endParaRPr lang="en-CA" dirty="0"/>
          </a:p>
        </p:txBody>
      </p:sp>
      <p:pic>
        <p:nvPicPr>
          <p:cNvPr id="7" name="Picture 6"/>
          <p:cNvPicPr>
            <a:picLocks noChangeAspect="1"/>
          </p:cNvPicPr>
          <p:nvPr/>
        </p:nvPicPr>
        <p:blipFill>
          <a:blip r:embed="rId4"/>
          <a:stretch>
            <a:fillRect/>
          </a:stretch>
        </p:blipFill>
        <p:spPr>
          <a:xfrm>
            <a:off x="3338912" y="5805264"/>
            <a:ext cx="5867631" cy="749819"/>
          </a:xfrm>
          <a:prstGeom prst="rect">
            <a:avLst/>
          </a:prstGeom>
        </p:spPr>
      </p:pic>
    </p:spTree>
    <p:extLst>
      <p:ext uri="{BB962C8B-B14F-4D97-AF65-F5344CB8AC3E}">
        <p14:creationId xmlns:p14="http://schemas.microsoft.com/office/powerpoint/2010/main" val="2363052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nvPr>
        </p:nvGraphicFramePr>
        <p:xfrm>
          <a:off x="432179" y="262066"/>
          <a:ext cx="10972800" cy="1880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609600" y="1705970"/>
            <a:ext cx="10972800" cy="4459334"/>
          </a:xfrm>
        </p:spPr>
        <p:txBody>
          <a:bodyPr/>
          <a:lstStyle/>
          <a:p>
            <a:r>
              <a:rPr lang="en-US" sz="3600" dirty="0"/>
              <a:t>Recruit selection</a:t>
            </a:r>
          </a:p>
          <a:p>
            <a:pPr lvl="1"/>
            <a:r>
              <a:rPr lang="en-US" sz="3200" dirty="0"/>
              <a:t>Assessment </a:t>
            </a:r>
            <a:r>
              <a:rPr lang="en-US" sz="3200" dirty="0" err="1"/>
              <a:t>Centres</a:t>
            </a:r>
            <a:endParaRPr lang="en-US" sz="3200" dirty="0"/>
          </a:p>
          <a:p>
            <a:pPr lvl="1"/>
            <a:r>
              <a:rPr lang="en-US" sz="3200" dirty="0"/>
              <a:t>Polygraphs</a:t>
            </a:r>
          </a:p>
          <a:p>
            <a:pPr lvl="1"/>
            <a:r>
              <a:rPr lang="en-US" sz="3200" dirty="0"/>
              <a:t>Psychological measures (</a:t>
            </a:r>
            <a:r>
              <a:rPr lang="en-US" sz="3200" dirty="0" err="1"/>
              <a:t>eg</a:t>
            </a:r>
            <a:r>
              <a:rPr lang="en-US" sz="3200" dirty="0"/>
              <a:t>. Hardiness v Resilience)</a:t>
            </a:r>
          </a:p>
          <a:p>
            <a:pPr lvl="2"/>
            <a:r>
              <a:rPr lang="en-US" sz="3000" dirty="0"/>
              <a:t>Trait versus attribute</a:t>
            </a:r>
          </a:p>
          <a:p>
            <a:r>
              <a:rPr lang="en-US" sz="3600" dirty="0"/>
              <a:t>Bona fide occupational requirements</a:t>
            </a:r>
          </a:p>
          <a:p>
            <a:pPr lvl="1"/>
            <a:r>
              <a:rPr lang="en-US" sz="3200" dirty="0"/>
              <a:t>POPAT, PARE, TAPE</a:t>
            </a:r>
          </a:p>
          <a:p>
            <a:pPr lvl="1"/>
            <a:r>
              <a:rPr lang="en-US" sz="3200" dirty="0"/>
              <a:t>Grip strength</a:t>
            </a:r>
          </a:p>
          <a:p>
            <a:endParaRPr lang="en-US" dirty="0"/>
          </a:p>
          <a:p>
            <a:endParaRPr lang="en-US" dirty="0"/>
          </a:p>
        </p:txBody>
      </p:sp>
    </p:spTree>
    <p:extLst>
      <p:ext uri="{BB962C8B-B14F-4D97-AF65-F5344CB8AC3E}">
        <p14:creationId xmlns:p14="http://schemas.microsoft.com/office/powerpoint/2010/main" val="200459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nvPr>
        </p:nvGraphicFramePr>
        <p:xfrm>
          <a:off x="432179" y="262065"/>
          <a:ext cx="10972800" cy="2301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a:spLocks noGrp="1"/>
          </p:cNvSpPr>
          <p:nvPr>
            <p:ph idx="1"/>
          </p:nvPr>
        </p:nvSpPr>
        <p:spPr>
          <a:xfrm>
            <a:off x="609600" y="1705970"/>
            <a:ext cx="10972800" cy="4459334"/>
          </a:xfrm>
        </p:spPr>
        <p:txBody>
          <a:bodyPr/>
          <a:lstStyle/>
          <a:p>
            <a:r>
              <a:rPr lang="en-US" sz="3200" dirty="0"/>
              <a:t>Training methods</a:t>
            </a:r>
          </a:p>
          <a:p>
            <a:pPr lvl="1"/>
            <a:r>
              <a:rPr lang="en-US" sz="2800" dirty="0"/>
              <a:t>Assessment of training</a:t>
            </a:r>
          </a:p>
          <a:p>
            <a:pPr lvl="1"/>
            <a:r>
              <a:rPr lang="en-US" sz="2800" dirty="0"/>
              <a:t>Applied, experiential learning</a:t>
            </a:r>
          </a:p>
          <a:p>
            <a:pPr lvl="1"/>
            <a:r>
              <a:rPr lang="en-US" sz="2800" dirty="0"/>
              <a:t>Use of simulations</a:t>
            </a:r>
          </a:p>
          <a:p>
            <a:r>
              <a:rPr lang="en-US" sz="3200" dirty="0"/>
              <a:t>Training schedules for skill development and retention</a:t>
            </a:r>
          </a:p>
          <a:p>
            <a:pPr lvl="1"/>
            <a:r>
              <a:rPr lang="en-US" sz="2800" dirty="0"/>
              <a:t>Use of force</a:t>
            </a:r>
          </a:p>
          <a:p>
            <a:pPr lvl="1"/>
            <a:r>
              <a:rPr lang="en-US" sz="2800" dirty="0"/>
              <a:t>Firearms</a:t>
            </a:r>
          </a:p>
          <a:p>
            <a:pPr lvl="1"/>
            <a:r>
              <a:rPr lang="en-US" sz="2800" dirty="0"/>
              <a:t>Fitness for duty</a:t>
            </a:r>
          </a:p>
          <a:p>
            <a:pPr lvl="2"/>
            <a:r>
              <a:rPr lang="en-US" sz="2800" dirty="0"/>
              <a:t>Physical and mental training</a:t>
            </a:r>
          </a:p>
          <a:p>
            <a:endParaRPr lang="en-US" dirty="0"/>
          </a:p>
          <a:p>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12971" y="1923685"/>
            <a:ext cx="5769429" cy="1515016"/>
          </a:xfrm>
          <a:prstGeom prst="rect">
            <a:avLst/>
          </a:prstGeom>
        </p:spPr>
      </p:pic>
    </p:spTree>
    <p:extLst>
      <p:ext uri="{BB962C8B-B14F-4D97-AF65-F5344CB8AC3E}">
        <p14:creationId xmlns:p14="http://schemas.microsoft.com/office/powerpoint/2010/main" val="40566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nvPr>
        </p:nvGraphicFramePr>
        <p:xfrm>
          <a:off x="432179" y="262065"/>
          <a:ext cx="10972800" cy="2301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a:spLocks noGrp="1"/>
          </p:cNvSpPr>
          <p:nvPr>
            <p:ph idx="1"/>
          </p:nvPr>
        </p:nvSpPr>
        <p:spPr>
          <a:xfrm>
            <a:off x="609600" y="1705970"/>
            <a:ext cx="10972800" cy="4459334"/>
          </a:xfrm>
        </p:spPr>
        <p:txBody>
          <a:bodyPr/>
          <a:lstStyle/>
          <a:p>
            <a:r>
              <a:rPr lang="en-US" sz="3200" dirty="0"/>
              <a:t>Skill retention</a:t>
            </a:r>
          </a:p>
          <a:p>
            <a:pPr lvl="1"/>
            <a:r>
              <a:rPr lang="en-US" sz="2800" dirty="0"/>
              <a:t>Qualifying score justification</a:t>
            </a:r>
          </a:p>
          <a:p>
            <a:pPr lvl="1"/>
            <a:r>
              <a:rPr lang="en-US" sz="2800" dirty="0"/>
              <a:t>Skill decay curves</a:t>
            </a:r>
          </a:p>
          <a:p>
            <a:pPr lvl="1"/>
            <a:r>
              <a:rPr lang="en-US" sz="2800" dirty="0"/>
              <a:t>Evidence for requalification schedule</a:t>
            </a:r>
          </a:p>
          <a:p>
            <a:endParaRPr lang="en-US" sz="3200" dirty="0"/>
          </a:p>
          <a:p>
            <a:endParaRPr lang="en-US" dirty="0"/>
          </a:p>
        </p:txBody>
      </p:sp>
      <p:pic>
        <p:nvPicPr>
          <p:cNvPr id="2" name="Picture 1"/>
          <p:cNvPicPr>
            <a:picLocks noChangeAspect="1"/>
          </p:cNvPicPr>
          <p:nvPr/>
        </p:nvPicPr>
        <p:blipFill>
          <a:blip r:embed="rId7"/>
          <a:stretch>
            <a:fillRect/>
          </a:stretch>
        </p:blipFill>
        <p:spPr>
          <a:xfrm>
            <a:off x="8795657" y="3813423"/>
            <a:ext cx="2786743" cy="2067584"/>
          </a:xfrm>
          <a:prstGeom prst="rect">
            <a:avLst/>
          </a:prstGeom>
        </p:spPr>
      </p:pic>
    </p:spTree>
    <p:extLst>
      <p:ext uri="{BB962C8B-B14F-4D97-AF65-F5344CB8AC3E}">
        <p14:creationId xmlns:p14="http://schemas.microsoft.com/office/powerpoint/2010/main" val="2295795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nvPr>
        </p:nvGraphicFramePr>
        <p:xfrm>
          <a:off x="432179" y="262065"/>
          <a:ext cx="10972800" cy="2301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609600" y="1815152"/>
            <a:ext cx="10972800" cy="4350152"/>
          </a:xfrm>
        </p:spPr>
        <p:txBody>
          <a:bodyPr/>
          <a:lstStyle/>
          <a:p>
            <a:r>
              <a:rPr lang="en-US" dirty="0"/>
              <a:t>Professional development opportunities</a:t>
            </a:r>
          </a:p>
          <a:p>
            <a:pPr lvl="1"/>
            <a:r>
              <a:rPr lang="en-US" dirty="0"/>
              <a:t>Link to employee retention and rank advancement</a:t>
            </a:r>
          </a:p>
          <a:p>
            <a:r>
              <a:rPr lang="en-US" dirty="0"/>
              <a:t>Leadership training and evaluation</a:t>
            </a:r>
          </a:p>
          <a:p>
            <a:r>
              <a:rPr lang="en-US" dirty="0"/>
              <a:t>Mental health strategies</a:t>
            </a:r>
          </a:p>
          <a:p>
            <a:pPr lvl="1"/>
            <a:r>
              <a:rPr lang="en-US" dirty="0"/>
              <a:t>Prevention and response</a:t>
            </a:r>
          </a:p>
          <a:p>
            <a:pPr lvl="1"/>
            <a:r>
              <a:rPr lang="en-US" dirty="0"/>
              <a:t>Training and education</a:t>
            </a:r>
          </a:p>
          <a:p>
            <a:pPr lvl="1"/>
            <a:r>
              <a:rPr lang="en-US" dirty="0"/>
              <a:t>Coping strategies</a:t>
            </a:r>
          </a:p>
          <a:p>
            <a:pPr lvl="1"/>
            <a:r>
              <a:rPr lang="en-US" dirty="0"/>
              <a:t>Stress recognition/reduction</a:t>
            </a:r>
            <a:endParaRPr lang="en-CA" dirty="0"/>
          </a:p>
        </p:txBody>
      </p:sp>
      <p:pic>
        <p:nvPicPr>
          <p:cNvPr id="2050" name="Picture 2" descr="Image result for burden of wearing the bad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54143" y="1815152"/>
            <a:ext cx="2928257" cy="4272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510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17452" y="1988840"/>
            <a:ext cx="11043139" cy="1828800"/>
          </a:xfrm>
        </p:spPr>
        <p:txBody>
          <a:bodyPr/>
          <a:lstStyle/>
          <a:p>
            <a:pPr eaLnBrk="1" hangingPunct="1"/>
            <a:r>
              <a:rPr lang="en-CA" altLang="en-US" b="1" dirty="0"/>
              <a:t>Stress and Performance/Memory/Learning</a:t>
            </a:r>
            <a:endParaRPr lang="en-US" altLang="en-US" b="1" dirty="0"/>
          </a:p>
        </p:txBody>
      </p:sp>
    </p:spTree>
    <p:extLst>
      <p:ext uri="{BB962C8B-B14F-4D97-AF65-F5344CB8AC3E}">
        <p14:creationId xmlns:p14="http://schemas.microsoft.com/office/powerpoint/2010/main" val="8300648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
      <a:dk1>
        <a:srgbClr val="292945"/>
      </a:dk1>
      <a:lt1>
        <a:sysClr val="window" lastClr="FFFFFF"/>
      </a:lt1>
      <a:dk2>
        <a:srgbClr val="313340"/>
      </a:dk2>
      <a:lt2>
        <a:srgbClr val="DEDEDE"/>
      </a:lt2>
      <a:accent1>
        <a:srgbClr val="002060"/>
      </a:accent1>
      <a:accent2>
        <a:srgbClr val="003399"/>
      </a:accent2>
      <a:accent3>
        <a:srgbClr val="0066CC"/>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10072</TotalTime>
  <Words>2987</Words>
  <Application>Microsoft Office PowerPoint</Application>
  <PresentationFormat>Widescreen</PresentationFormat>
  <Paragraphs>653</Paragraphs>
  <Slides>46</Slides>
  <Notes>14</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46</vt:i4>
      </vt:variant>
    </vt:vector>
  </HeadingPairs>
  <TitlesOfParts>
    <vt:vector size="63" baseType="lpstr">
      <vt:lpstr>MS Mincho</vt:lpstr>
      <vt:lpstr>AngsanaUPC</vt:lpstr>
      <vt:lpstr>Arial</vt:lpstr>
      <vt:lpstr>Calibri</vt:lpstr>
      <vt:lpstr>Calibri Light</vt:lpstr>
      <vt:lpstr>Courier New</vt:lpstr>
      <vt:lpstr>Garamond</vt:lpstr>
      <vt:lpstr>Georgia</vt:lpstr>
      <vt:lpstr>Myriad Pro</vt:lpstr>
      <vt:lpstr>Myriad Pro Cond</vt:lpstr>
      <vt:lpstr>Times New Roman</vt:lpstr>
      <vt:lpstr>Trebuchet MS</vt:lpstr>
      <vt:lpstr>Wingdings</vt:lpstr>
      <vt:lpstr>Wingdings 2</vt:lpstr>
      <vt:lpstr>Urban</vt:lpstr>
      <vt:lpstr>6_Office Theme</vt:lpstr>
      <vt:lpstr>Office Theme</vt:lpstr>
      <vt:lpstr>Police research: A dialogue</vt:lpstr>
      <vt:lpstr>PowerPoint Presentation</vt:lpstr>
      <vt:lpstr>Why is Evidence-Based Research Important?</vt:lpstr>
      <vt:lpstr>Areas of immediate research concern (2017)</vt:lpstr>
      <vt:lpstr>PowerPoint Presentation</vt:lpstr>
      <vt:lpstr>PowerPoint Presentation</vt:lpstr>
      <vt:lpstr>PowerPoint Presentation</vt:lpstr>
      <vt:lpstr>PowerPoint Presentation</vt:lpstr>
      <vt:lpstr>Stress and Performance/Memory/Learning</vt:lpstr>
      <vt:lpstr>Understanding Stress</vt:lpstr>
      <vt:lpstr>PowerPoint Presentation</vt:lpstr>
      <vt:lpstr>Stress? No stress?</vt:lpstr>
      <vt:lpstr>PowerPoint Presentation</vt:lpstr>
      <vt:lpstr>PowerPoint Presentation</vt:lpstr>
      <vt:lpstr>Stress has an impact!</vt:lpstr>
      <vt:lpstr>PowerPoint Presentation</vt:lpstr>
      <vt:lpstr>Taxonomy of multiple memory systems</vt:lpstr>
      <vt:lpstr>Stress affects cognitive memory performance dependent on the timing of the stressor</vt:lpstr>
      <vt:lpstr>Stress and memory</vt:lpstr>
      <vt:lpstr>Eustress and optimal performance</vt:lpstr>
      <vt:lpstr>Occupational Stressors = Organizational + Operational </vt:lpstr>
      <vt:lpstr>Canadian Institute for Public Safety Research &amp; Treatment</vt:lpstr>
      <vt:lpstr>Canadian Institute for Public Safety Research and Treatment: Associate Director Police Services</vt:lpstr>
      <vt:lpstr>PowerPoint Presentation</vt:lpstr>
      <vt:lpstr>PowerPoint Presentation</vt:lpstr>
      <vt:lpstr>Mental Disorder Symptoms Among Public Safety Personnel in Canada (Canadian Journal of Pain)</vt:lpstr>
      <vt:lpstr>PowerPoint Presentation</vt:lpstr>
      <vt:lpstr>PowerPoint Presentation</vt:lpstr>
      <vt:lpstr>PowerPoint Presentation</vt:lpstr>
      <vt:lpstr>Meaningful Program Evaluation</vt:lpstr>
      <vt:lpstr>Prevalence of exposure to mental health training among PSP categories (n=4,020)</vt:lpstr>
      <vt:lpstr>Exposure to training by mental health measures</vt:lpstr>
      <vt:lpstr>What is Resilience?</vt:lpstr>
      <vt:lpstr>Scan: Approaches to building resiliency </vt:lpstr>
      <vt:lpstr>Road to mental readiness (R2MR)</vt:lpstr>
      <vt:lpstr>PowerPoint Presentation</vt:lpstr>
      <vt:lpstr>What we did…</vt:lpstr>
      <vt:lpstr>JIBC COURSE</vt:lpstr>
      <vt:lpstr>JIBC Open Resilience Resource</vt:lpstr>
      <vt:lpstr>Think about the context</vt:lpstr>
      <vt:lpstr>Assaults Against Police Officers</vt:lpstr>
      <vt:lpstr>Assaults Against Police Officers (AAPO)</vt:lpstr>
      <vt:lpstr>Methods</vt:lpstr>
      <vt:lpstr>Overview of Results (N=376, n=135 assaulted)</vt:lpstr>
      <vt:lpstr>PowerPoint Presentation</vt:lpstr>
      <vt:lpstr>Dr. Greg Anderson, PhD ganderson@jibc.ca</vt:lpstr>
    </vt:vector>
  </TitlesOfParts>
  <Company>Justice Institute of 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Undergraduate Research Skills Development Framework</dc:title>
  <dc:creator>Anderson, Greg</dc:creator>
  <cp:lastModifiedBy>GSA REACH</cp:lastModifiedBy>
  <cp:revision>174</cp:revision>
  <cp:lastPrinted>2016-09-25T23:12:19Z</cp:lastPrinted>
  <dcterms:created xsi:type="dcterms:W3CDTF">2015-11-30T16:34:40Z</dcterms:created>
  <dcterms:modified xsi:type="dcterms:W3CDTF">2018-06-25T23:51:03Z</dcterms:modified>
</cp:coreProperties>
</file>