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66" r:id="rId11"/>
    <p:sldId id="267" r:id="rId12"/>
    <p:sldId id="269" r:id="rId13"/>
    <p:sldId id="27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CD"/>
    <a:srgbClr val="800000"/>
    <a:srgbClr val="000099"/>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83" autoAdjust="0"/>
  </p:normalViewPr>
  <p:slideViewPr>
    <p:cSldViewPr>
      <p:cViewPr varScale="1">
        <p:scale>
          <a:sx n="74" d="100"/>
          <a:sy n="74" d="100"/>
        </p:scale>
        <p:origin x="10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1E3D6-90DB-4D57-8141-8E04687290E5}" type="datetimeFigureOut">
              <a:rPr lang="en-CA" smtClean="0"/>
              <a:t>2018-04-05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784A9-0CB1-4E0A-BDFD-CACA018311ED}" type="slidenum">
              <a:rPr lang="en-CA" smtClean="0"/>
              <a:t>‹#›</a:t>
            </a:fld>
            <a:endParaRPr lang="en-CA"/>
          </a:p>
        </p:txBody>
      </p:sp>
    </p:spTree>
    <p:extLst>
      <p:ext uri="{BB962C8B-B14F-4D97-AF65-F5344CB8AC3E}">
        <p14:creationId xmlns:p14="http://schemas.microsoft.com/office/powerpoint/2010/main" val="97278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original ISEP400 involved a seven day session and utilized a hybrid of lecture based materials combined with a commercial shop breaking offence as its core scenario material.  Success on the course was measured by the candidate’s, (working in their assigned groups), ability to effectively draft a search warrant, informant debrief, investigative timeline and other investigative focussed documents.  Candidates would then assemble these assorted documents into a “paper based” investigative file and they would receive a group mark for the work.  </a:t>
            </a:r>
            <a:endParaRPr lang="en-CA" dirty="0"/>
          </a:p>
        </p:txBody>
      </p:sp>
      <p:sp>
        <p:nvSpPr>
          <p:cNvPr id="4" name="Slide Number Placeholder 3"/>
          <p:cNvSpPr>
            <a:spLocks noGrp="1"/>
          </p:cNvSpPr>
          <p:nvPr>
            <p:ph type="sldNum" sz="quarter" idx="10"/>
          </p:nvPr>
        </p:nvSpPr>
        <p:spPr/>
        <p:txBody>
          <a:bodyPr/>
          <a:lstStyle/>
          <a:p>
            <a:fld id="{6E6784A9-0CB1-4E0A-BDFD-CACA018311ED}" type="slidenum">
              <a:rPr lang="en-CA" smtClean="0"/>
              <a:t>10</a:t>
            </a:fld>
            <a:endParaRPr lang="en-CA"/>
          </a:p>
        </p:txBody>
      </p:sp>
    </p:spTree>
    <p:extLst>
      <p:ext uri="{BB962C8B-B14F-4D97-AF65-F5344CB8AC3E}">
        <p14:creationId xmlns:p14="http://schemas.microsoft.com/office/powerpoint/2010/main" val="416861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From January to October CPS has held a total of 10 ISEP courses. The breakdown of the courses is as follows: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ISEP200 x 2 courses - total of 48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I&amp;I x 3 courses - total of 45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SWD x 2 courses  - total of 32 students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CIH x 2 courses - total of 32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ISEP400 x 1 course - total of 25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Total students trained to date - 182</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Between November to December CPS has 3 more ISEP courses scheduled. The breakdown of those courses are as follows: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ISEP200 x 2 courses - total of 36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***one of these courses is a Direct Entry Officer Class***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CIH x 1 course - total of 16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Total of 52 additional students trained</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Total officers projected to be trained in 2016 is 234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Several agencies have sent their officers to CPS for training in the ISEP program. These agencies include: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RCMP - SWD</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MHPS - ISEP200 and ISEP400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Solicitor Generals Office - ISEP200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Calgary Bylaw - ISEP200</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ASIRT - ISEP300 I&amp;I</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CPS ISEP Coordinator has received very positive feedback from these agencies as they are impressed with the course content and appreciate </a:t>
            </a:r>
            <a:r>
              <a:rPr lang="en-US" sz="1200" kern="1200" dirty="0" err="1">
                <a:solidFill>
                  <a:schemeClr val="tx1"/>
                </a:solidFill>
                <a:effectLst/>
                <a:latin typeface="+mn-lt"/>
                <a:ea typeface="+mn-ea"/>
                <a:cs typeface="+mn-cs"/>
              </a:rPr>
              <a:t>recieving</a:t>
            </a:r>
            <a:r>
              <a:rPr lang="en-US" sz="1200" kern="1200" dirty="0">
                <a:solidFill>
                  <a:schemeClr val="tx1"/>
                </a:solidFill>
                <a:effectLst/>
                <a:latin typeface="+mn-lt"/>
                <a:ea typeface="+mn-ea"/>
                <a:cs typeface="+mn-cs"/>
              </a:rPr>
              <a:t> a high level of training that provides uniformity of best practices.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E6784A9-0CB1-4E0A-BDFD-CACA018311ED}" type="slidenum">
              <a:rPr lang="en-CA" smtClean="0"/>
              <a:t>12</a:t>
            </a:fld>
            <a:endParaRPr lang="en-CA"/>
          </a:p>
        </p:txBody>
      </p:sp>
    </p:spTree>
    <p:extLst>
      <p:ext uri="{BB962C8B-B14F-4D97-AF65-F5344CB8AC3E}">
        <p14:creationId xmlns:p14="http://schemas.microsoft.com/office/powerpoint/2010/main" val="3699171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CPS ISEP program projects the following course load for 2017:</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ISEP200 x 6 courses - total of 120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I&amp;I x 3 courses - total of 45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SWD x 3 courses  - total of 48 students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ISEP300 CIH x 3 courses - total of 48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ISEP400 x 2 courses - total of 48 students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Total students forecasted to be trained in 2017: 309</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CPS ISEP Coordinator is attending the MHPS in 2017 to assist with their roll out of the ISEP400 course.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Due to the amount of junior officers at CPS and the high demand for investigative training for these officers it is imperative that CPS offers a large amount of ISEP200 courses not just in 2017 but for the foreseeable future.</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E6784A9-0CB1-4E0A-BDFD-CACA018311ED}" type="slidenum">
              <a:rPr lang="en-CA" smtClean="0"/>
              <a:t>13</a:t>
            </a:fld>
            <a:endParaRPr lang="en-CA"/>
          </a:p>
        </p:txBody>
      </p:sp>
    </p:spTree>
    <p:extLst>
      <p:ext uri="{BB962C8B-B14F-4D97-AF65-F5344CB8AC3E}">
        <p14:creationId xmlns:p14="http://schemas.microsoft.com/office/powerpoint/2010/main" val="369917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E6784A9-0CB1-4E0A-BDFD-CACA018311ED}" type="slidenum">
              <a:rPr lang="en-CA" smtClean="0"/>
              <a:t>14</a:t>
            </a:fld>
            <a:endParaRPr lang="en-CA"/>
          </a:p>
        </p:txBody>
      </p:sp>
    </p:spTree>
    <p:extLst>
      <p:ext uri="{BB962C8B-B14F-4D97-AF65-F5344CB8AC3E}">
        <p14:creationId xmlns:p14="http://schemas.microsoft.com/office/powerpoint/2010/main" val="3699171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36512" y="0"/>
            <a:ext cx="9217024" cy="6858000"/>
            <a:chOff x="1090295" y="-1199515"/>
            <a:chExt cx="6963410" cy="9257030"/>
          </a:xfrm>
        </p:grpSpPr>
        <p:sp>
          <p:nvSpPr>
            <p:cNvPr id="7" name="Rectangle 6"/>
            <p:cNvSpPr/>
            <p:nvPr userDrawn="1"/>
          </p:nvSpPr>
          <p:spPr>
            <a:xfrm>
              <a:off x="1095375" y="4167505"/>
              <a:ext cx="6958330" cy="389001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8" name="Rectangle 7"/>
            <p:cNvSpPr>
              <a:spLocks noChangeArrowheads="1"/>
            </p:cNvSpPr>
            <p:nvPr userDrawn="1"/>
          </p:nvSpPr>
          <p:spPr bwMode="auto">
            <a:xfrm>
              <a:off x="1090295" y="-1199515"/>
              <a:ext cx="6958330" cy="7155649"/>
            </a:xfrm>
            <a:prstGeom prst="rect">
              <a:avLst/>
            </a:prstGeom>
            <a:extLst>
              <a:ext uri="{53640926-AAD7-44D8-BBD7-CCE9431645EC}">
                <a14:shadowObscured xmlns:a14="http://schemas.microsoft.com/office/drawing/2010/main" val="1"/>
              </a:ext>
            </a:extLst>
          </p:spPr>
          <p:style>
            <a:lnRef idx="0">
              <a:scrgbClr r="0" g="0" b="0"/>
            </a:lnRef>
            <a:fillRef idx="1003">
              <a:schemeClr val="dk1"/>
            </a:fillRef>
            <a:effectRef idx="0">
              <a:scrgbClr r="0" g="0" b="0"/>
            </a:effectRef>
            <a:fontRef idx="major"/>
          </p:style>
          <p:txBody>
            <a:bodyPr rot="0" vert="horz" wrap="square" lIns="228600" tIns="45720" rIns="1371600" bIns="91440" anchor="b" anchorCtr="0" upright="1">
              <a:noAutofit/>
            </a:bodyPr>
            <a:lstStyle/>
            <a:p>
              <a:pPr>
                <a:spcAft>
                  <a:spcPts val="0"/>
                </a:spcAft>
              </a:pPr>
              <a:r>
                <a:rPr lang="en-US" sz="4200">
                  <a:solidFill>
                    <a:srgbClr val="FFFFFF"/>
                  </a:solidFill>
                  <a:effectLst/>
                  <a:ea typeface="Times New Roman"/>
                  <a:cs typeface="Times New Roman"/>
                </a:rPr>
                <a:t>     </a:t>
              </a:r>
              <a:endParaRPr lang="en-CA" sz="1100">
                <a:effectLst/>
                <a:latin typeface="Calibri"/>
                <a:ea typeface="Times New Roman"/>
                <a:cs typeface="Times New Roman"/>
              </a:endParaRPr>
            </a:p>
          </p:txBody>
        </p:sp>
      </p:grpSp>
      <p:sp>
        <p:nvSpPr>
          <p:cNvPr id="2" name="Title 1"/>
          <p:cNvSpPr>
            <a:spLocks noGrp="1"/>
          </p:cNvSpPr>
          <p:nvPr>
            <p:ph type="ctrTitle"/>
          </p:nvPr>
        </p:nvSpPr>
        <p:spPr>
          <a:xfrm>
            <a:off x="323528" y="2130425"/>
            <a:ext cx="8568952" cy="1470025"/>
          </a:xfrm>
        </p:spPr>
        <p:txBody>
          <a:bodyPr>
            <a:noAutofit/>
          </a:bodyPr>
          <a:lstStyle>
            <a:lvl1pPr>
              <a:defRPr sz="4800" b="1">
                <a:solidFill>
                  <a:schemeClr val="bg1"/>
                </a:solidFill>
                <a:latin typeface="Cambria" panose="02040503050406030204" pitchFamily="18" charset="0"/>
              </a:defRPr>
            </a:lvl1pPr>
          </a:lstStyle>
          <a:p>
            <a:r>
              <a:rPr lang="en-US" dirty="0"/>
              <a:t>Click to edit Master title style</a:t>
            </a:r>
            <a:endParaRPr lang="en-CA" dirty="0"/>
          </a:p>
        </p:txBody>
      </p:sp>
      <p:sp>
        <p:nvSpPr>
          <p:cNvPr id="3" name="Subtitle 2"/>
          <p:cNvSpPr>
            <a:spLocks noGrp="1"/>
          </p:cNvSpPr>
          <p:nvPr>
            <p:ph type="subTitle" idx="1"/>
          </p:nvPr>
        </p:nvSpPr>
        <p:spPr>
          <a:xfrm>
            <a:off x="1371600" y="4581128"/>
            <a:ext cx="6400800" cy="1057672"/>
          </a:xfrm>
        </p:spPr>
        <p:txBody>
          <a:bodyPr/>
          <a:lstStyle>
            <a:lvl1pPr marL="0" indent="0" algn="ctr">
              <a:buNone/>
              <a:defRPr>
                <a:solidFill>
                  <a:schemeClr val="tx1"/>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4" name="Date Placeholder 3"/>
          <p:cNvSpPr>
            <a:spLocks noGrp="1"/>
          </p:cNvSpPr>
          <p:nvPr>
            <p:ph type="dt" sz="half" idx="10"/>
          </p:nvPr>
        </p:nvSpPr>
        <p:spPr/>
        <p:txBody>
          <a:bodyPr/>
          <a:lstStyle/>
          <a:p>
            <a:fld id="{605F0700-E665-47DC-AFE0-CB157B5EBACD}" type="datetimeFigureOut">
              <a:rPr lang="en-CA" smtClean="0"/>
              <a:t>2018-04-05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217735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5F0700-E665-47DC-AFE0-CB157B5EBACD}" type="datetimeFigureOut">
              <a:rPr lang="en-CA" smtClean="0"/>
              <a:t>2018-04-05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79548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605F0700-E665-47DC-AFE0-CB157B5EBACD}" type="datetimeFigureOut">
              <a:rPr lang="en-CA" smtClean="0"/>
              <a:t>2018-04-05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366388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36512" y="-99392"/>
            <a:ext cx="9210300" cy="1728192"/>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effectLst>
                <a:outerShdw blurRad="38100" dist="38100" dir="2700000" algn="tl">
                  <a:srgbClr val="000000">
                    <a:alpha val="43137"/>
                  </a:srgbClr>
                </a:outerShdw>
              </a:effectLst>
            </a:endParaRPr>
          </a:p>
        </p:txBody>
      </p:sp>
      <p:sp>
        <p:nvSpPr>
          <p:cNvPr id="9" name="Rectangle 8"/>
          <p:cNvSpPr>
            <a:spLocks noChangeArrowheads="1"/>
          </p:cNvSpPr>
          <p:nvPr userDrawn="1"/>
        </p:nvSpPr>
        <p:spPr bwMode="auto">
          <a:xfrm>
            <a:off x="-36512" y="1484784"/>
            <a:ext cx="9210300" cy="5373470"/>
          </a:xfrm>
          <a:prstGeom prst="rect">
            <a:avLst/>
          </a:prstGeom>
          <a:solidFill>
            <a:schemeClr val="tx1"/>
          </a:solidFill>
          <a:extLst>
            <a:ext uri="{53640926-AAD7-44D8-BBD7-CCE9431645EC}">
              <a14:shadowObscured xmlns:a14="http://schemas.microsoft.com/office/drawing/2010/main" val="1"/>
            </a:ext>
          </a:extLst>
        </p:spPr>
        <p:style>
          <a:lnRef idx="0">
            <a:scrgbClr r="0" g="0" b="0"/>
          </a:lnRef>
          <a:fillRef idx="1003">
            <a:schemeClr val="dk1"/>
          </a:fillRef>
          <a:effectRef idx="0">
            <a:scrgbClr r="0" g="0" b="0"/>
          </a:effectRef>
          <a:fontRef idx="major"/>
        </p:style>
        <p:txBody>
          <a:bodyPr rot="0" vert="horz" wrap="square" lIns="228600" tIns="45720" rIns="1371600" bIns="91440" anchor="b" anchorCtr="0" upright="1">
            <a:noAutofit/>
          </a:bodyPr>
          <a:lstStyle/>
          <a:p>
            <a:pPr>
              <a:spcAft>
                <a:spcPts val="0"/>
              </a:spcAft>
            </a:pPr>
            <a:r>
              <a:rPr lang="en-US" sz="4200">
                <a:solidFill>
                  <a:srgbClr val="FFFFFF"/>
                </a:solidFill>
                <a:effectLst>
                  <a:outerShdw blurRad="38100" dist="38100" dir="2700000" algn="tl">
                    <a:srgbClr val="000000">
                      <a:alpha val="43137"/>
                    </a:srgbClr>
                  </a:outerShdw>
                </a:effectLst>
                <a:ea typeface="Times New Roman"/>
                <a:cs typeface="Times New Roman"/>
              </a:rPr>
              <a:t>     </a:t>
            </a:r>
            <a:endParaRPr lang="en-CA" sz="1100">
              <a:effectLst>
                <a:outerShdw blurRad="38100" dist="38100" dir="2700000" algn="tl">
                  <a:srgbClr val="000000">
                    <a:alpha val="43137"/>
                  </a:srgbClr>
                </a:outerShdw>
              </a:effectLst>
              <a:latin typeface="Calibri"/>
              <a:ea typeface="Times New Roman"/>
              <a:cs typeface="Times New Roman"/>
            </a:endParaRPr>
          </a:p>
        </p:txBody>
      </p:sp>
      <p:sp>
        <p:nvSpPr>
          <p:cNvPr id="2" name="Title 1"/>
          <p:cNvSpPr>
            <a:spLocks noGrp="1"/>
          </p:cNvSpPr>
          <p:nvPr userDrawn="1">
            <p:ph type="title"/>
          </p:nvPr>
        </p:nvSpPr>
        <p:spPr>
          <a:xfrm>
            <a:off x="457200" y="213579"/>
            <a:ext cx="8229600" cy="1143000"/>
          </a:xfrm>
        </p:spPr>
        <p:txBody>
          <a:bodyPr/>
          <a:lstStyle>
            <a:lvl1pPr>
              <a:defRPr b="1">
                <a:solidFill>
                  <a:schemeClr val="tx1"/>
                </a:solidFill>
                <a:effectLst>
                  <a:outerShdw blurRad="38100" dist="38100" dir="2700000" algn="tl">
                    <a:srgbClr val="000000">
                      <a:alpha val="43137"/>
                    </a:srgbClr>
                  </a:outerShdw>
                </a:effectLst>
                <a:latin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userDrawn="1">
            <p:ph idx="1"/>
          </p:nvPr>
        </p:nvSpPr>
        <p:spPr>
          <a:xfrm>
            <a:off x="457200" y="1711349"/>
            <a:ext cx="8229600" cy="4525963"/>
          </a:xfrm>
        </p:spPr>
        <p:txBody>
          <a:bodyPr/>
          <a:lstStyle>
            <a:lvl1pPr>
              <a:defRPr b="0">
                <a:solidFill>
                  <a:schemeClr val="bg1"/>
                </a:solidFill>
                <a:latin typeface="Cambria" panose="02040503050406030204" pitchFamily="18" charset="0"/>
              </a:defRPr>
            </a:lvl1pPr>
            <a:lvl2pPr>
              <a:defRPr b="0">
                <a:solidFill>
                  <a:schemeClr val="bg1"/>
                </a:solidFill>
                <a:latin typeface="Cambria" panose="02040503050406030204" pitchFamily="18" charset="0"/>
              </a:defRPr>
            </a:lvl2pPr>
            <a:lvl3pPr>
              <a:defRPr b="0">
                <a:solidFill>
                  <a:schemeClr val="bg1"/>
                </a:solidFill>
                <a:latin typeface="Cambria" panose="02040503050406030204" pitchFamily="18" charset="0"/>
              </a:defRPr>
            </a:lvl3pPr>
            <a:lvl4pPr>
              <a:defRPr b="0">
                <a:solidFill>
                  <a:schemeClr val="bg1"/>
                </a:solidFill>
                <a:latin typeface="Cambria" panose="02040503050406030204" pitchFamily="18" charset="0"/>
              </a:defRPr>
            </a:lvl4pPr>
            <a:lvl5pPr>
              <a:defRPr b="0">
                <a:solidFill>
                  <a:schemeClr val="bg1"/>
                </a:solidFill>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userDrawn="1">
            <p:ph type="dt" sz="half" idx="10"/>
          </p:nvPr>
        </p:nvSpPr>
        <p:spPr/>
        <p:txBody>
          <a:bodyPr/>
          <a:lstStyle/>
          <a:p>
            <a:fld id="{605F0700-E665-47DC-AFE0-CB157B5EBACD}" type="datetimeFigureOut">
              <a:rPr lang="en-CA" smtClean="0"/>
              <a:t>2018-04-05</a:t>
            </a:fld>
            <a:endParaRPr lang="en-CA"/>
          </a:p>
        </p:txBody>
      </p:sp>
      <p:sp>
        <p:nvSpPr>
          <p:cNvPr id="5" name="Footer Placeholder 4"/>
          <p:cNvSpPr>
            <a:spLocks noGrp="1"/>
          </p:cNvSpPr>
          <p:nvPr userDrawn="1">
            <p:ph type="ftr" sz="quarter" idx="11"/>
          </p:nvPr>
        </p:nvSpPr>
        <p:spPr/>
        <p:txBody>
          <a:bodyPr/>
          <a:lstStyle/>
          <a:p>
            <a:endParaRPr lang="en-CA"/>
          </a:p>
        </p:txBody>
      </p:sp>
      <p:sp>
        <p:nvSpPr>
          <p:cNvPr id="6" name="Slide Number Placeholder 5"/>
          <p:cNvSpPr>
            <a:spLocks noGrp="1"/>
          </p:cNvSpPr>
          <p:nvPr userDrawn="1">
            <p:ph type="sldNum" sz="quarter" idx="12"/>
          </p:nvPr>
        </p:nvSpPr>
        <p:spPr/>
        <p:txBody>
          <a:bodyPr/>
          <a:lstStyle/>
          <a:p>
            <a:fld id="{01AF76AE-7F8E-4CC9-8289-B3E5AC0FBE83}" type="slidenum">
              <a:rPr lang="en-CA" smtClean="0"/>
              <a:t>‹#›</a:t>
            </a:fld>
            <a:endParaRPr lang="en-CA"/>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6948264" y="5517232"/>
            <a:ext cx="2025284" cy="1268760"/>
          </a:xfrm>
          <a:prstGeom prst="rect">
            <a:avLst/>
          </a:prstGeom>
        </p:spPr>
      </p:pic>
    </p:spTree>
    <p:extLst>
      <p:ext uri="{BB962C8B-B14F-4D97-AF65-F5344CB8AC3E}">
        <p14:creationId xmlns:p14="http://schemas.microsoft.com/office/powerpoint/2010/main" val="1815832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5F0700-E665-47DC-AFE0-CB157B5EBACD}" type="datetimeFigureOut">
              <a:rPr lang="en-CA" smtClean="0"/>
              <a:t>2018-04-05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169960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605F0700-E665-47DC-AFE0-CB157B5EBACD}" type="datetimeFigureOut">
              <a:rPr lang="en-CA" smtClean="0"/>
              <a:t>2018-04-05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277012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605F0700-E665-47DC-AFE0-CB157B5EBACD}" type="datetimeFigureOut">
              <a:rPr lang="en-CA" smtClean="0"/>
              <a:t>2018-04-05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338792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605F0700-E665-47DC-AFE0-CB157B5EBACD}" type="datetimeFigureOut">
              <a:rPr lang="en-CA" smtClean="0"/>
              <a:t>2018-04-05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384099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F0700-E665-47DC-AFE0-CB157B5EBACD}" type="datetimeFigureOut">
              <a:rPr lang="en-CA" smtClean="0"/>
              <a:t>2018-04-05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25950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F0700-E665-47DC-AFE0-CB157B5EBACD}" type="datetimeFigureOut">
              <a:rPr lang="en-CA" smtClean="0"/>
              <a:t>2018-04-05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2862566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5F0700-E665-47DC-AFE0-CB157B5EBACD}" type="datetimeFigureOut">
              <a:rPr lang="en-CA" smtClean="0"/>
              <a:t>2018-04-05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1AF76AE-7F8E-4CC9-8289-B3E5AC0FBE83}" type="slidenum">
              <a:rPr lang="en-CA" smtClean="0"/>
              <a:t>‹#›</a:t>
            </a:fld>
            <a:endParaRPr lang="en-CA"/>
          </a:p>
        </p:txBody>
      </p:sp>
    </p:spTree>
    <p:extLst>
      <p:ext uri="{BB962C8B-B14F-4D97-AF65-F5344CB8AC3E}">
        <p14:creationId xmlns:p14="http://schemas.microsoft.com/office/powerpoint/2010/main" val="228062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F0700-E665-47DC-AFE0-CB157B5EBACD}" type="datetimeFigureOut">
              <a:rPr lang="en-CA" smtClean="0"/>
              <a:t>2018-04-05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AF76AE-7F8E-4CC9-8289-B3E5AC0FBE83}" type="slidenum">
              <a:rPr lang="en-CA" smtClean="0"/>
              <a:t>‹#›</a:t>
            </a:fld>
            <a:endParaRPr lang="en-CA"/>
          </a:p>
        </p:txBody>
      </p:sp>
    </p:spTree>
    <p:extLst>
      <p:ext uri="{BB962C8B-B14F-4D97-AF65-F5344CB8AC3E}">
        <p14:creationId xmlns:p14="http://schemas.microsoft.com/office/powerpoint/2010/main" val="183165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egan.owen@edmontonpolice.c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rwilliamson@calgarypolice.c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56992"/>
            <a:ext cx="8568952" cy="1470025"/>
          </a:xfrm>
        </p:spPr>
        <p:txBody>
          <a:bodyPr/>
          <a:lstStyle/>
          <a:p>
            <a:pPr algn="l"/>
            <a:r>
              <a:rPr lang="en-CA" dirty="0"/>
              <a:t>Investigative Skills</a:t>
            </a:r>
            <a:br>
              <a:rPr lang="en-CA" dirty="0"/>
            </a:br>
            <a:r>
              <a:rPr lang="en-CA" dirty="0"/>
              <a:t>Education Program</a:t>
            </a:r>
            <a:br>
              <a:rPr lang="en-CA" dirty="0"/>
            </a:br>
            <a:r>
              <a:rPr lang="en-CA" dirty="0"/>
              <a:t>(ISEP)</a:t>
            </a:r>
          </a:p>
        </p:txBody>
      </p:sp>
      <p:sp>
        <p:nvSpPr>
          <p:cNvPr id="3" name="Subtitle 2"/>
          <p:cNvSpPr>
            <a:spLocks noGrp="1"/>
          </p:cNvSpPr>
          <p:nvPr>
            <p:ph type="subTitle" idx="1"/>
          </p:nvPr>
        </p:nvSpPr>
        <p:spPr>
          <a:xfrm>
            <a:off x="323528" y="5539680"/>
            <a:ext cx="7448872" cy="1057672"/>
          </a:xfrm>
        </p:spPr>
        <p:txBody>
          <a:bodyPr>
            <a:normAutofit fontScale="92500" lnSpcReduction="10000"/>
          </a:bodyPr>
          <a:lstStyle/>
          <a:p>
            <a:pPr algn="l"/>
            <a:r>
              <a:rPr lang="en-CA" dirty="0"/>
              <a:t>Program Overview</a:t>
            </a:r>
          </a:p>
          <a:p>
            <a:pPr algn="l"/>
            <a:r>
              <a:rPr lang="en-CA" dirty="0"/>
              <a:t>2016-2018</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339752" y="193367"/>
            <a:ext cx="4942603" cy="3096344"/>
          </a:xfrm>
          <a:prstGeom prst="rect">
            <a:avLst/>
          </a:prstGeom>
        </p:spPr>
      </p:pic>
    </p:spTree>
    <p:extLst>
      <p:ext uri="{BB962C8B-B14F-4D97-AF65-F5344CB8AC3E}">
        <p14:creationId xmlns:p14="http://schemas.microsoft.com/office/powerpoint/2010/main" val="38391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392488"/>
          </a:xfrm>
        </p:spPr>
        <p:txBody>
          <a:bodyPr>
            <a:normAutofit/>
          </a:bodyPr>
          <a:lstStyle/>
          <a:p>
            <a:pPr>
              <a:spcBef>
                <a:spcPts val="0"/>
              </a:spcBef>
            </a:pPr>
            <a:r>
              <a:rPr lang="en-CA" b="0" dirty="0"/>
              <a:t>Audience: </a:t>
            </a:r>
          </a:p>
          <a:p>
            <a:pPr lvl="1">
              <a:spcBef>
                <a:spcPts val="0"/>
              </a:spcBef>
            </a:pPr>
            <a:r>
              <a:rPr lang="en-US" dirty="0"/>
              <a:t>Members who are working in or about to work in an investigative area</a:t>
            </a:r>
          </a:p>
          <a:p>
            <a:pPr lvl="1">
              <a:spcBef>
                <a:spcPts val="0"/>
              </a:spcBef>
            </a:pPr>
            <a:r>
              <a:rPr lang="en-US" dirty="0"/>
              <a:t>It is preferred that candidates have a solid and successful background in investigative core skill sets. </a:t>
            </a:r>
          </a:p>
          <a:p>
            <a:pPr>
              <a:spcBef>
                <a:spcPts val="0"/>
              </a:spcBef>
            </a:pPr>
            <a:r>
              <a:rPr lang="en-US" b="0" dirty="0"/>
              <a:t>Evolved significantly since original ISEP 400 course (2007-2014)</a:t>
            </a:r>
          </a:p>
          <a:p>
            <a:pPr>
              <a:spcBef>
                <a:spcPts val="0"/>
              </a:spcBef>
            </a:pPr>
            <a:endParaRPr lang="en-US" b="0" dirty="0"/>
          </a:p>
          <a:p>
            <a:endParaRPr lang="en-CA" b="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555776" y="-171400"/>
            <a:ext cx="3312368" cy="1656184"/>
          </a:xfrm>
          <a:prstGeom prst="rect">
            <a:avLst/>
          </a:prstGeom>
        </p:spPr>
      </p:pic>
    </p:spTree>
    <p:extLst>
      <p:ext uri="{BB962C8B-B14F-4D97-AF65-F5344CB8AC3E}">
        <p14:creationId xmlns:p14="http://schemas.microsoft.com/office/powerpoint/2010/main" val="1081572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392488"/>
          </a:xfrm>
        </p:spPr>
        <p:txBody>
          <a:bodyPr>
            <a:normAutofit fontScale="92500" lnSpcReduction="10000"/>
          </a:bodyPr>
          <a:lstStyle/>
          <a:p>
            <a:pPr>
              <a:lnSpc>
                <a:spcPct val="120000"/>
              </a:lnSpc>
              <a:spcBef>
                <a:spcPts val="0"/>
              </a:spcBef>
            </a:pPr>
            <a:r>
              <a:rPr lang="en-US" dirty="0"/>
              <a:t>Provides introduction to MCM, the roles and responsibilities within the MCM triangle, and how the structure can be applied to serious investigations.  </a:t>
            </a:r>
          </a:p>
          <a:p>
            <a:pPr>
              <a:lnSpc>
                <a:spcPct val="120000"/>
              </a:lnSpc>
              <a:spcBef>
                <a:spcPts val="0"/>
              </a:spcBef>
            </a:pPr>
            <a:r>
              <a:rPr lang="en-US" dirty="0"/>
              <a:t>Course participants engage in practical exercises that allow them to develop their functional skills as a Primary Investigator and File Coordinator.</a:t>
            </a:r>
            <a:endParaRPr lang="en-US" b="0" dirty="0"/>
          </a:p>
          <a:p>
            <a:endParaRPr lang="en-CA" b="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555776" y="-171400"/>
            <a:ext cx="3312368" cy="1656184"/>
          </a:xfrm>
          <a:prstGeom prst="rect">
            <a:avLst/>
          </a:prstGeom>
        </p:spPr>
      </p:pic>
    </p:spTree>
    <p:extLst>
      <p:ext uri="{BB962C8B-B14F-4D97-AF65-F5344CB8AC3E}">
        <p14:creationId xmlns:p14="http://schemas.microsoft.com/office/powerpoint/2010/main" val="5383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ffectLst/>
              </a:rPr>
              <a:t>2016 Course Stats</a:t>
            </a:r>
            <a:br>
              <a:rPr lang="en-CA" dirty="0">
                <a:effectLst/>
              </a:rPr>
            </a:br>
            <a:r>
              <a:rPr lang="en-CA" dirty="0">
                <a:effectLst/>
              </a:rPr>
              <a:t>Calgary Police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8121747"/>
              </p:ext>
            </p:extLst>
          </p:nvPr>
        </p:nvGraphicFramePr>
        <p:xfrm>
          <a:off x="323529" y="1663739"/>
          <a:ext cx="8496943" cy="3744414"/>
        </p:xfrm>
        <a:graphic>
          <a:graphicData uri="http://schemas.openxmlformats.org/drawingml/2006/table">
            <a:tbl>
              <a:tblPr firstRow="1" firstCol="1" bandRow="1">
                <a:tableStyleId>{6E25E649-3F16-4E02-A733-19D2CDBF48F0}</a:tableStyleId>
              </a:tblPr>
              <a:tblGrid>
                <a:gridCol w="3672407">
                  <a:extLst>
                    <a:ext uri="{9D8B030D-6E8A-4147-A177-3AD203B41FA5}">
                      <a16:colId xmlns:a16="http://schemas.microsoft.com/office/drawing/2014/main" val="20000"/>
                    </a:ext>
                  </a:extLst>
                </a:gridCol>
                <a:gridCol w="2412268">
                  <a:extLst>
                    <a:ext uri="{9D8B030D-6E8A-4147-A177-3AD203B41FA5}">
                      <a16:colId xmlns:a16="http://schemas.microsoft.com/office/drawing/2014/main" val="20001"/>
                    </a:ext>
                  </a:extLst>
                </a:gridCol>
                <a:gridCol w="2412268">
                  <a:extLst>
                    <a:ext uri="{9D8B030D-6E8A-4147-A177-3AD203B41FA5}">
                      <a16:colId xmlns:a16="http://schemas.microsoft.com/office/drawing/2014/main" val="20002"/>
                    </a:ext>
                  </a:extLst>
                </a:gridCol>
              </a:tblGrid>
              <a:tr h="416046">
                <a:tc>
                  <a:txBody>
                    <a:bodyPr/>
                    <a:lstStyle/>
                    <a:p>
                      <a:pPr algn="ctr">
                        <a:spcAft>
                          <a:spcPts val="0"/>
                        </a:spcAft>
                      </a:pPr>
                      <a:r>
                        <a:rPr lang="en-US" sz="2200" dirty="0">
                          <a:effectLst/>
                        </a:rPr>
                        <a:t>Course</a:t>
                      </a:r>
                      <a:endParaRPr lang="en-CA" sz="2200" dirty="0">
                        <a:effectLst/>
                        <a:latin typeface="Cambria" panose="02040503050406030204" pitchFamily="18" charset="0"/>
                        <a:ea typeface="Times New Roman"/>
                      </a:endParaRPr>
                    </a:p>
                  </a:txBody>
                  <a:tcPr marL="68580" marR="68580" marT="0" marB="0" anchor="ctr">
                    <a:solidFill>
                      <a:srgbClr val="000099"/>
                    </a:solidFill>
                  </a:tcPr>
                </a:tc>
                <a:tc>
                  <a:txBody>
                    <a:bodyPr/>
                    <a:lstStyle/>
                    <a:p>
                      <a:pPr algn="ctr">
                        <a:spcAft>
                          <a:spcPts val="0"/>
                        </a:spcAft>
                      </a:pPr>
                      <a:r>
                        <a:rPr lang="en-US" sz="2200" dirty="0">
                          <a:effectLst/>
                        </a:rPr>
                        <a:t>Total # of Sessions</a:t>
                      </a:r>
                      <a:endParaRPr lang="en-CA" sz="2200" dirty="0">
                        <a:effectLst/>
                        <a:latin typeface="Cambria" panose="02040503050406030204" pitchFamily="18" charset="0"/>
                        <a:ea typeface="Times New Roman"/>
                      </a:endParaRPr>
                    </a:p>
                  </a:txBody>
                  <a:tcPr marL="68580" marR="68580" marT="0" marB="0" anchor="ctr">
                    <a:solidFill>
                      <a:srgbClr val="000099"/>
                    </a:solidFill>
                  </a:tcPr>
                </a:tc>
                <a:tc>
                  <a:txBody>
                    <a:bodyPr/>
                    <a:lstStyle/>
                    <a:p>
                      <a:pPr algn="ctr">
                        <a:spcAft>
                          <a:spcPts val="0"/>
                        </a:spcAft>
                      </a:pPr>
                      <a:r>
                        <a:rPr lang="en-US" sz="2200" dirty="0">
                          <a:effectLst/>
                        </a:rPr>
                        <a:t>Total # of Students</a:t>
                      </a:r>
                      <a:endParaRPr lang="en-CA" sz="2200" dirty="0">
                        <a:effectLst/>
                        <a:latin typeface="Cambria" panose="02040503050406030204" pitchFamily="18" charset="0"/>
                        <a:ea typeface="Times New Roman"/>
                      </a:endParaRPr>
                    </a:p>
                  </a:txBody>
                  <a:tcPr marL="68580" marR="68580" marT="0" marB="0" anchor="ctr">
                    <a:solidFill>
                      <a:srgbClr val="000099"/>
                    </a:solidFill>
                  </a:tcPr>
                </a:tc>
                <a:extLst>
                  <a:ext uri="{0D108BD9-81ED-4DB2-BD59-A6C34878D82A}">
                    <a16:rowId xmlns:a16="http://schemas.microsoft.com/office/drawing/2014/main" val="10000"/>
                  </a:ext>
                </a:extLst>
              </a:tr>
              <a:tr h="416046">
                <a:tc>
                  <a:txBody>
                    <a:bodyPr/>
                    <a:lstStyle/>
                    <a:p>
                      <a:pPr algn="ctr">
                        <a:spcAft>
                          <a:spcPts val="0"/>
                        </a:spcAft>
                      </a:pPr>
                      <a:r>
                        <a:rPr lang="en-US" sz="2200" dirty="0">
                          <a:effectLst/>
                        </a:rPr>
                        <a:t>ISEP 200</a:t>
                      </a:r>
                      <a:endParaRPr lang="en-CA" sz="2200" dirty="0">
                        <a:effectLst/>
                        <a:latin typeface="Cambria" panose="02040503050406030204" pitchFamily="18" charset="0"/>
                        <a:ea typeface="Times New Roman"/>
                      </a:endParaRPr>
                    </a:p>
                  </a:txBody>
                  <a:tcPr marL="68580" marR="68580" marT="0" marB="0" anchor="ctr">
                    <a:solidFill>
                      <a:srgbClr val="000099"/>
                    </a:solidFill>
                  </a:tcPr>
                </a:tc>
                <a:tc>
                  <a:txBody>
                    <a:bodyPr/>
                    <a:lstStyle/>
                    <a:p>
                      <a:pPr algn="ctr">
                        <a:spcAft>
                          <a:spcPts val="0"/>
                        </a:spcAft>
                      </a:pPr>
                      <a:r>
                        <a:rPr lang="en-CA" sz="2200" dirty="0">
                          <a:effectLst/>
                          <a:latin typeface="Cambria" panose="02040503050406030204" pitchFamily="18" charset="0"/>
                          <a:ea typeface="Times New Roman"/>
                        </a:rPr>
                        <a:t>4</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84</a:t>
                      </a:r>
                    </a:p>
                  </a:txBody>
                  <a:tcPr marL="68580" marR="68580" marT="0" marB="0" anchor="ctr"/>
                </a:tc>
                <a:extLst>
                  <a:ext uri="{0D108BD9-81ED-4DB2-BD59-A6C34878D82A}">
                    <a16:rowId xmlns:a16="http://schemas.microsoft.com/office/drawing/2014/main" val="10001"/>
                  </a:ext>
                </a:extLst>
              </a:tr>
              <a:tr h="416046">
                <a:tc>
                  <a:txBody>
                    <a:bodyPr/>
                    <a:lstStyle/>
                    <a:p>
                      <a:pPr algn="ctr">
                        <a:spcAft>
                          <a:spcPts val="0"/>
                        </a:spcAft>
                      </a:pPr>
                      <a:r>
                        <a:rPr lang="en-US" sz="2200">
                          <a:effectLst/>
                        </a:rPr>
                        <a:t>ISEP 300 CI Handling</a:t>
                      </a:r>
                      <a:endParaRPr lang="en-CA" sz="2200">
                        <a:effectLst/>
                        <a:latin typeface="Cambria" panose="02040503050406030204" pitchFamily="18" charset="0"/>
                        <a:ea typeface="Times New Roman"/>
                      </a:endParaRPr>
                    </a:p>
                  </a:txBody>
                  <a:tcPr marL="68580" marR="68580" marT="0" marB="0" anchor="ctr">
                    <a:solidFill>
                      <a:srgbClr val="000099"/>
                    </a:solidFill>
                  </a:tcPr>
                </a:tc>
                <a:tc>
                  <a:txBody>
                    <a:bodyPr/>
                    <a:lstStyle/>
                    <a:p>
                      <a:pPr algn="ctr">
                        <a:spcAft>
                          <a:spcPts val="0"/>
                        </a:spcAft>
                      </a:pPr>
                      <a:r>
                        <a:rPr lang="en-CA" sz="2200" dirty="0">
                          <a:effectLst/>
                          <a:latin typeface="Cambria" panose="02040503050406030204" pitchFamily="18" charset="0"/>
                          <a:ea typeface="Times New Roman"/>
                        </a:rPr>
                        <a:t>3</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48</a:t>
                      </a:r>
                    </a:p>
                  </a:txBody>
                  <a:tcPr marL="68580" marR="68580" marT="0" marB="0" anchor="ctr"/>
                </a:tc>
                <a:extLst>
                  <a:ext uri="{0D108BD9-81ED-4DB2-BD59-A6C34878D82A}">
                    <a16:rowId xmlns:a16="http://schemas.microsoft.com/office/drawing/2014/main" val="10002"/>
                  </a:ext>
                </a:extLst>
              </a:tr>
              <a:tr h="832092">
                <a:tc>
                  <a:txBody>
                    <a:bodyPr/>
                    <a:lstStyle/>
                    <a:p>
                      <a:pPr algn="ctr">
                        <a:spcAft>
                          <a:spcPts val="0"/>
                        </a:spcAft>
                      </a:pPr>
                      <a:r>
                        <a:rPr lang="en-US" sz="2200" dirty="0">
                          <a:effectLst/>
                        </a:rPr>
                        <a:t>ISEP 300 Search Warrant Drafting</a:t>
                      </a:r>
                      <a:endParaRPr lang="en-CA" sz="2200" dirty="0">
                        <a:effectLst/>
                        <a:latin typeface="Cambria" panose="02040503050406030204" pitchFamily="18" charset="0"/>
                        <a:ea typeface="Times New Roman"/>
                      </a:endParaRPr>
                    </a:p>
                  </a:txBody>
                  <a:tcPr marL="68580" marR="68580" marT="0" marB="0" anchor="ctr">
                    <a:solidFill>
                      <a:srgbClr val="000099"/>
                    </a:solidFill>
                  </a:tcPr>
                </a:tc>
                <a:tc>
                  <a:txBody>
                    <a:bodyPr/>
                    <a:lstStyle/>
                    <a:p>
                      <a:pPr algn="ctr">
                        <a:spcAft>
                          <a:spcPts val="0"/>
                        </a:spcAft>
                      </a:pPr>
                      <a:r>
                        <a:rPr lang="en-CA" sz="2200" dirty="0">
                          <a:effectLst/>
                          <a:latin typeface="Cambria" panose="02040503050406030204" pitchFamily="18" charset="0"/>
                          <a:ea typeface="Times New Roman"/>
                        </a:rPr>
                        <a:t>2</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32</a:t>
                      </a:r>
                    </a:p>
                  </a:txBody>
                  <a:tcPr marL="68580" marR="68580" marT="0" marB="0" anchor="ctr"/>
                </a:tc>
                <a:extLst>
                  <a:ext uri="{0D108BD9-81ED-4DB2-BD59-A6C34878D82A}">
                    <a16:rowId xmlns:a16="http://schemas.microsoft.com/office/drawing/2014/main" val="10003"/>
                  </a:ext>
                </a:extLst>
              </a:tr>
              <a:tr h="832092">
                <a:tc>
                  <a:txBody>
                    <a:bodyPr/>
                    <a:lstStyle/>
                    <a:p>
                      <a:pPr algn="ctr">
                        <a:spcAft>
                          <a:spcPts val="0"/>
                        </a:spcAft>
                      </a:pPr>
                      <a:r>
                        <a:rPr lang="en-US" sz="2200" dirty="0">
                          <a:effectLst/>
                        </a:rPr>
                        <a:t>ISEP 300 Interview &amp; Interrogation</a:t>
                      </a:r>
                      <a:endParaRPr lang="en-CA" sz="2200" dirty="0">
                        <a:effectLst/>
                        <a:latin typeface="Cambria" panose="02040503050406030204" pitchFamily="18" charset="0"/>
                        <a:ea typeface="Times New Roman"/>
                      </a:endParaRPr>
                    </a:p>
                  </a:txBody>
                  <a:tcPr marL="68580" marR="68580" marT="0" marB="0" anchor="ctr">
                    <a:solidFill>
                      <a:srgbClr val="000099"/>
                    </a:solidFill>
                  </a:tcPr>
                </a:tc>
                <a:tc>
                  <a:txBody>
                    <a:bodyPr/>
                    <a:lstStyle/>
                    <a:p>
                      <a:pPr algn="ctr">
                        <a:spcAft>
                          <a:spcPts val="0"/>
                        </a:spcAft>
                      </a:pPr>
                      <a:r>
                        <a:rPr lang="en-CA" sz="2200" dirty="0">
                          <a:effectLst/>
                          <a:latin typeface="Cambria" panose="02040503050406030204" pitchFamily="18" charset="0"/>
                          <a:ea typeface="Times New Roman"/>
                        </a:rPr>
                        <a:t>3</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45</a:t>
                      </a:r>
                    </a:p>
                  </a:txBody>
                  <a:tcPr marL="68580" marR="68580" marT="0" marB="0" anchor="ctr"/>
                </a:tc>
                <a:extLst>
                  <a:ext uri="{0D108BD9-81ED-4DB2-BD59-A6C34878D82A}">
                    <a16:rowId xmlns:a16="http://schemas.microsoft.com/office/drawing/2014/main" val="10004"/>
                  </a:ext>
                </a:extLst>
              </a:tr>
              <a:tr h="416046">
                <a:tc>
                  <a:txBody>
                    <a:bodyPr/>
                    <a:lstStyle/>
                    <a:p>
                      <a:pPr algn="ctr">
                        <a:spcAft>
                          <a:spcPts val="0"/>
                        </a:spcAft>
                      </a:pPr>
                      <a:r>
                        <a:rPr lang="en-US" sz="2200" dirty="0">
                          <a:effectLst/>
                        </a:rPr>
                        <a:t>ISEP 400</a:t>
                      </a:r>
                      <a:endParaRPr lang="en-CA" sz="2200" dirty="0">
                        <a:effectLst/>
                        <a:latin typeface="Cambria" panose="02040503050406030204" pitchFamily="18" charset="0"/>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000099"/>
                    </a:solidFill>
                  </a:tcPr>
                </a:tc>
                <a:tc>
                  <a:txBody>
                    <a:bodyPr/>
                    <a:lstStyle/>
                    <a:p>
                      <a:pPr algn="ctr">
                        <a:spcAft>
                          <a:spcPts val="0"/>
                        </a:spcAft>
                      </a:pPr>
                      <a:r>
                        <a:rPr lang="en-CA" sz="2200" dirty="0">
                          <a:effectLst/>
                          <a:latin typeface="Cambria" panose="02040503050406030204" pitchFamily="18" charset="0"/>
                          <a:ea typeface="Times New Roman"/>
                        </a:rPr>
                        <a:t>1</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CA" sz="2200" dirty="0">
                          <a:effectLst/>
                          <a:latin typeface="Cambria" panose="02040503050406030204" pitchFamily="18" charset="0"/>
                          <a:ea typeface="Times New Roman"/>
                        </a:rPr>
                        <a:t>25</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6046">
                <a:tc>
                  <a:txBody>
                    <a:bodyPr/>
                    <a:lstStyle/>
                    <a:p>
                      <a:pPr algn="ctr">
                        <a:spcAft>
                          <a:spcPts val="0"/>
                        </a:spcAft>
                      </a:pPr>
                      <a:r>
                        <a:rPr lang="en-US" sz="2200" b="1" dirty="0">
                          <a:effectLst/>
                        </a:rPr>
                        <a:t>TOTAL:</a:t>
                      </a:r>
                      <a:endParaRPr lang="en-CA" sz="2200" b="1" dirty="0">
                        <a:effectLst/>
                        <a:latin typeface="Cambria" panose="02040503050406030204" pitchFamily="18" charset="0"/>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rgbClr val="000099"/>
                    </a:solidFill>
                  </a:tcPr>
                </a:tc>
                <a:tc>
                  <a:txBody>
                    <a:bodyPr/>
                    <a:lstStyle/>
                    <a:p>
                      <a:pPr algn="ctr">
                        <a:spcAft>
                          <a:spcPts val="0"/>
                        </a:spcAft>
                      </a:pPr>
                      <a:r>
                        <a:rPr lang="en-CA" sz="2200" b="1" dirty="0">
                          <a:effectLst/>
                          <a:latin typeface="Cambria" panose="02040503050406030204" pitchFamily="18" charset="0"/>
                          <a:ea typeface="Times New Roman"/>
                        </a:rPr>
                        <a:t>13</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CA" sz="2200" b="1" dirty="0">
                          <a:effectLst/>
                          <a:latin typeface="Cambria" panose="02040503050406030204" pitchFamily="18" charset="0"/>
                          <a:ea typeface="Times New Roman"/>
                        </a:rPr>
                        <a:t>234</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5" name="Rectangle 4"/>
          <p:cNvSpPr/>
          <p:nvPr/>
        </p:nvSpPr>
        <p:spPr>
          <a:xfrm>
            <a:off x="323528" y="5507940"/>
            <a:ext cx="6480720" cy="369332"/>
          </a:xfrm>
          <a:prstGeom prst="rect">
            <a:avLst/>
          </a:prstGeom>
        </p:spPr>
        <p:txBody>
          <a:bodyPr wrap="square">
            <a:spAutoFit/>
          </a:bodyPr>
          <a:lstStyle/>
          <a:p>
            <a:pPr lvl="0"/>
            <a:r>
              <a:rPr lang="en-CA" dirty="0">
                <a:solidFill>
                  <a:schemeClr val="bg1"/>
                </a:solidFill>
              </a:rPr>
              <a:t>Other agencies that have participated in our courses:</a:t>
            </a:r>
          </a:p>
        </p:txBody>
      </p:sp>
      <p:sp>
        <p:nvSpPr>
          <p:cNvPr id="6" name="Rectangle 5"/>
          <p:cNvSpPr/>
          <p:nvPr/>
        </p:nvSpPr>
        <p:spPr>
          <a:xfrm>
            <a:off x="323528" y="5805264"/>
            <a:ext cx="6480720" cy="1477328"/>
          </a:xfrm>
          <a:prstGeom prst="rect">
            <a:avLst/>
          </a:prstGeom>
        </p:spPr>
        <p:txBody>
          <a:bodyPr wrap="square" numCol="2">
            <a:spAutoFit/>
          </a:bodyPr>
          <a:lstStyle/>
          <a:p>
            <a:pPr marL="285750" indent="-285750">
              <a:buFont typeface="Arial" panose="020B0604020202020204" pitchFamily="34" charset="0"/>
              <a:buChar char="•"/>
            </a:pPr>
            <a:r>
              <a:rPr lang="en-US" dirty="0">
                <a:solidFill>
                  <a:schemeClr val="bg1"/>
                </a:solidFill>
              </a:rPr>
              <a:t>RCMP</a:t>
            </a:r>
          </a:p>
          <a:p>
            <a:pPr marL="285750" indent="-285750">
              <a:buFont typeface="Arial" panose="020B0604020202020204" pitchFamily="34" charset="0"/>
              <a:buChar char="•"/>
            </a:pPr>
            <a:r>
              <a:rPr lang="en-US" dirty="0">
                <a:solidFill>
                  <a:schemeClr val="bg1"/>
                </a:solidFill>
              </a:rPr>
              <a:t>MHPS</a:t>
            </a:r>
          </a:p>
          <a:p>
            <a:pPr marL="285750" indent="-285750">
              <a:buFont typeface="Arial" panose="020B0604020202020204" pitchFamily="34" charset="0"/>
              <a:buChar char="•"/>
            </a:pPr>
            <a:r>
              <a:rPr lang="en-US" dirty="0">
                <a:solidFill>
                  <a:schemeClr val="bg1"/>
                </a:solidFill>
              </a:rPr>
              <a:t>Solicitor Generals Office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Calgary Bylaw </a:t>
            </a:r>
          </a:p>
          <a:p>
            <a:pPr marL="285750" indent="-285750">
              <a:buFont typeface="Arial" panose="020B0604020202020204" pitchFamily="34" charset="0"/>
              <a:buChar char="•"/>
            </a:pPr>
            <a:r>
              <a:rPr lang="en-US" dirty="0">
                <a:solidFill>
                  <a:schemeClr val="bg1"/>
                </a:solidFill>
              </a:rPr>
              <a:t>ASIRT</a:t>
            </a:r>
            <a:endParaRPr lang="en-CA" dirty="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1368152" cy="140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34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213579"/>
            <a:ext cx="6995120" cy="1143000"/>
          </a:xfrm>
        </p:spPr>
        <p:txBody>
          <a:bodyPr>
            <a:normAutofit fontScale="90000"/>
          </a:bodyPr>
          <a:lstStyle/>
          <a:p>
            <a:pPr algn="l"/>
            <a:r>
              <a:rPr lang="en-CA" dirty="0">
                <a:effectLst/>
              </a:rPr>
              <a:t>2017 Course Load</a:t>
            </a:r>
            <a:br>
              <a:rPr lang="en-CA" dirty="0">
                <a:effectLst/>
              </a:rPr>
            </a:br>
            <a:r>
              <a:rPr lang="en-CA" dirty="0">
                <a:effectLst/>
              </a:rPr>
              <a:t>Calgary Police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9755434"/>
              </p:ext>
            </p:extLst>
          </p:nvPr>
        </p:nvGraphicFramePr>
        <p:xfrm>
          <a:off x="323529" y="1663739"/>
          <a:ext cx="8496943" cy="3744414"/>
        </p:xfrm>
        <a:graphic>
          <a:graphicData uri="http://schemas.openxmlformats.org/drawingml/2006/table">
            <a:tbl>
              <a:tblPr firstRow="1" firstCol="1" bandRow="1">
                <a:tableStyleId>{6E25E649-3F16-4E02-A733-19D2CDBF48F0}</a:tableStyleId>
              </a:tblPr>
              <a:tblGrid>
                <a:gridCol w="3672407">
                  <a:extLst>
                    <a:ext uri="{9D8B030D-6E8A-4147-A177-3AD203B41FA5}">
                      <a16:colId xmlns:a16="http://schemas.microsoft.com/office/drawing/2014/main" val="20000"/>
                    </a:ext>
                  </a:extLst>
                </a:gridCol>
                <a:gridCol w="2412268">
                  <a:extLst>
                    <a:ext uri="{9D8B030D-6E8A-4147-A177-3AD203B41FA5}">
                      <a16:colId xmlns:a16="http://schemas.microsoft.com/office/drawing/2014/main" val="20001"/>
                    </a:ext>
                  </a:extLst>
                </a:gridCol>
                <a:gridCol w="2412268">
                  <a:extLst>
                    <a:ext uri="{9D8B030D-6E8A-4147-A177-3AD203B41FA5}">
                      <a16:colId xmlns:a16="http://schemas.microsoft.com/office/drawing/2014/main" val="20002"/>
                    </a:ext>
                  </a:extLst>
                </a:gridCol>
              </a:tblGrid>
              <a:tr h="416046">
                <a:tc>
                  <a:txBody>
                    <a:bodyPr/>
                    <a:lstStyle/>
                    <a:p>
                      <a:pPr algn="ctr">
                        <a:spcAft>
                          <a:spcPts val="0"/>
                        </a:spcAft>
                      </a:pPr>
                      <a:r>
                        <a:rPr lang="en-US" sz="2200" dirty="0">
                          <a:effectLst/>
                        </a:rPr>
                        <a:t>Course</a:t>
                      </a:r>
                      <a:endParaRPr lang="en-CA" sz="2200" dirty="0">
                        <a:effectLst/>
                        <a:latin typeface="Cambria" panose="02040503050406030204" pitchFamily="18" charset="0"/>
                        <a:ea typeface="Times New Roman"/>
                      </a:endParaRPr>
                    </a:p>
                  </a:txBody>
                  <a:tcPr marL="68580" marR="68580" marT="0" marB="0" anchor="ctr">
                    <a:solidFill>
                      <a:srgbClr val="800000"/>
                    </a:solidFill>
                  </a:tcPr>
                </a:tc>
                <a:tc>
                  <a:txBody>
                    <a:bodyPr/>
                    <a:lstStyle/>
                    <a:p>
                      <a:pPr algn="ctr">
                        <a:spcAft>
                          <a:spcPts val="0"/>
                        </a:spcAft>
                      </a:pPr>
                      <a:r>
                        <a:rPr lang="en-US" sz="2200" dirty="0">
                          <a:effectLst/>
                        </a:rPr>
                        <a:t>Total # of Sessions</a:t>
                      </a:r>
                      <a:endParaRPr lang="en-CA" sz="2200" dirty="0">
                        <a:effectLst/>
                        <a:latin typeface="Cambria" panose="02040503050406030204" pitchFamily="18" charset="0"/>
                        <a:ea typeface="Times New Roman"/>
                      </a:endParaRPr>
                    </a:p>
                  </a:txBody>
                  <a:tcPr marL="68580" marR="68580" marT="0" marB="0" anchor="ctr">
                    <a:solidFill>
                      <a:srgbClr val="800000"/>
                    </a:solidFill>
                  </a:tcPr>
                </a:tc>
                <a:tc>
                  <a:txBody>
                    <a:bodyPr/>
                    <a:lstStyle/>
                    <a:p>
                      <a:pPr algn="ctr">
                        <a:spcAft>
                          <a:spcPts val="0"/>
                        </a:spcAft>
                      </a:pPr>
                      <a:r>
                        <a:rPr lang="en-US" sz="2200" dirty="0">
                          <a:effectLst/>
                        </a:rPr>
                        <a:t>Total # of Students</a:t>
                      </a:r>
                      <a:endParaRPr lang="en-CA" sz="2200" dirty="0">
                        <a:effectLst/>
                        <a:latin typeface="Cambria" panose="02040503050406030204" pitchFamily="18" charset="0"/>
                        <a:ea typeface="Times New Roman"/>
                      </a:endParaRPr>
                    </a:p>
                  </a:txBody>
                  <a:tcPr marL="68580" marR="68580" marT="0" marB="0" anchor="ctr">
                    <a:solidFill>
                      <a:srgbClr val="800000"/>
                    </a:solidFill>
                  </a:tcPr>
                </a:tc>
                <a:extLst>
                  <a:ext uri="{0D108BD9-81ED-4DB2-BD59-A6C34878D82A}">
                    <a16:rowId xmlns:a16="http://schemas.microsoft.com/office/drawing/2014/main" val="10000"/>
                  </a:ext>
                </a:extLst>
              </a:tr>
              <a:tr h="416046">
                <a:tc>
                  <a:txBody>
                    <a:bodyPr/>
                    <a:lstStyle/>
                    <a:p>
                      <a:pPr algn="ctr">
                        <a:spcAft>
                          <a:spcPts val="0"/>
                        </a:spcAft>
                      </a:pPr>
                      <a:r>
                        <a:rPr lang="en-US" sz="2200" dirty="0">
                          <a:effectLst/>
                        </a:rPr>
                        <a:t>ISEP 200</a:t>
                      </a:r>
                      <a:endParaRPr lang="en-CA" sz="2200" dirty="0">
                        <a:effectLst/>
                        <a:latin typeface="Cambria" panose="02040503050406030204" pitchFamily="18" charset="0"/>
                        <a:ea typeface="Times New Roman"/>
                      </a:endParaRPr>
                    </a:p>
                  </a:txBody>
                  <a:tcPr marL="68580" marR="68580" marT="0" marB="0" anchor="ctr">
                    <a:solidFill>
                      <a:srgbClr val="800000"/>
                    </a:solidFill>
                  </a:tcPr>
                </a:tc>
                <a:tc>
                  <a:txBody>
                    <a:bodyPr/>
                    <a:lstStyle/>
                    <a:p>
                      <a:pPr algn="ctr">
                        <a:spcAft>
                          <a:spcPts val="0"/>
                        </a:spcAft>
                      </a:pPr>
                      <a:r>
                        <a:rPr lang="en-CA" sz="2200" dirty="0">
                          <a:effectLst/>
                          <a:latin typeface="Cambria" panose="02040503050406030204" pitchFamily="18" charset="0"/>
                          <a:ea typeface="Times New Roman"/>
                        </a:rPr>
                        <a:t>6</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120</a:t>
                      </a:r>
                    </a:p>
                  </a:txBody>
                  <a:tcPr marL="68580" marR="68580" marT="0" marB="0" anchor="ctr"/>
                </a:tc>
                <a:extLst>
                  <a:ext uri="{0D108BD9-81ED-4DB2-BD59-A6C34878D82A}">
                    <a16:rowId xmlns:a16="http://schemas.microsoft.com/office/drawing/2014/main" val="10001"/>
                  </a:ext>
                </a:extLst>
              </a:tr>
              <a:tr h="416046">
                <a:tc>
                  <a:txBody>
                    <a:bodyPr/>
                    <a:lstStyle/>
                    <a:p>
                      <a:pPr algn="ctr">
                        <a:spcAft>
                          <a:spcPts val="0"/>
                        </a:spcAft>
                      </a:pPr>
                      <a:r>
                        <a:rPr lang="en-US" sz="2200" dirty="0">
                          <a:effectLst/>
                        </a:rPr>
                        <a:t>ISEP 300 CI Handling</a:t>
                      </a:r>
                      <a:endParaRPr lang="en-CA" sz="2200" dirty="0">
                        <a:effectLst/>
                        <a:latin typeface="Cambria" panose="02040503050406030204" pitchFamily="18" charset="0"/>
                        <a:ea typeface="Times New Roman"/>
                      </a:endParaRPr>
                    </a:p>
                  </a:txBody>
                  <a:tcPr marL="68580" marR="68580" marT="0" marB="0" anchor="ctr">
                    <a:solidFill>
                      <a:srgbClr val="800000"/>
                    </a:solidFill>
                  </a:tcPr>
                </a:tc>
                <a:tc>
                  <a:txBody>
                    <a:bodyPr/>
                    <a:lstStyle/>
                    <a:p>
                      <a:pPr algn="ctr">
                        <a:spcAft>
                          <a:spcPts val="0"/>
                        </a:spcAft>
                      </a:pPr>
                      <a:r>
                        <a:rPr lang="en-CA" sz="2200" dirty="0">
                          <a:effectLst/>
                          <a:latin typeface="Cambria" panose="02040503050406030204" pitchFamily="18" charset="0"/>
                          <a:ea typeface="Times New Roman"/>
                        </a:rPr>
                        <a:t>3</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48</a:t>
                      </a:r>
                    </a:p>
                  </a:txBody>
                  <a:tcPr marL="68580" marR="68580" marT="0" marB="0" anchor="ctr"/>
                </a:tc>
                <a:extLst>
                  <a:ext uri="{0D108BD9-81ED-4DB2-BD59-A6C34878D82A}">
                    <a16:rowId xmlns:a16="http://schemas.microsoft.com/office/drawing/2014/main" val="10002"/>
                  </a:ext>
                </a:extLst>
              </a:tr>
              <a:tr h="832092">
                <a:tc>
                  <a:txBody>
                    <a:bodyPr/>
                    <a:lstStyle/>
                    <a:p>
                      <a:pPr algn="ctr">
                        <a:spcAft>
                          <a:spcPts val="0"/>
                        </a:spcAft>
                      </a:pPr>
                      <a:r>
                        <a:rPr lang="en-US" sz="2200" dirty="0">
                          <a:effectLst/>
                        </a:rPr>
                        <a:t>ISEP 300 Search Warrant Drafting</a:t>
                      </a:r>
                      <a:endParaRPr lang="en-CA" sz="2200" dirty="0">
                        <a:effectLst/>
                        <a:latin typeface="Cambria" panose="02040503050406030204" pitchFamily="18" charset="0"/>
                        <a:ea typeface="Times New Roman"/>
                      </a:endParaRPr>
                    </a:p>
                  </a:txBody>
                  <a:tcPr marL="68580" marR="68580" marT="0" marB="0" anchor="ctr">
                    <a:solidFill>
                      <a:srgbClr val="800000"/>
                    </a:solidFill>
                  </a:tcPr>
                </a:tc>
                <a:tc>
                  <a:txBody>
                    <a:bodyPr/>
                    <a:lstStyle/>
                    <a:p>
                      <a:pPr algn="ctr">
                        <a:spcAft>
                          <a:spcPts val="0"/>
                        </a:spcAft>
                      </a:pPr>
                      <a:r>
                        <a:rPr lang="en-CA" sz="2200" dirty="0">
                          <a:effectLst/>
                          <a:latin typeface="Cambria" panose="02040503050406030204" pitchFamily="18" charset="0"/>
                          <a:ea typeface="Times New Roman"/>
                        </a:rPr>
                        <a:t>3</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48</a:t>
                      </a:r>
                    </a:p>
                  </a:txBody>
                  <a:tcPr marL="68580" marR="68580" marT="0" marB="0" anchor="ctr"/>
                </a:tc>
                <a:extLst>
                  <a:ext uri="{0D108BD9-81ED-4DB2-BD59-A6C34878D82A}">
                    <a16:rowId xmlns:a16="http://schemas.microsoft.com/office/drawing/2014/main" val="10003"/>
                  </a:ext>
                </a:extLst>
              </a:tr>
              <a:tr h="832092">
                <a:tc>
                  <a:txBody>
                    <a:bodyPr/>
                    <a:lstStyle/>
                    <a:p>
                      <a:pPr algn="ctr">
                        <a:spcAft>
                          <a:spcPts val="0"/>
                        </a:spcAft>
                      </a:pPr>
                      <a:r>
                        <a:rPr lang="en-US" sz="2200" dirty="0">
                          <a:effectLst/>
                        </a:rPr>
                        <a:t>ISEP 300 Interview &amp; Interrogation</a:t>
                      </a:r>
                      <a:endParaRPr lang="en-CA" sz="2200" dirty="0">
                        <a:effectLst/>
                        <a:latin typeface="Cambria" panose="02040503050406030204" pitchFamily="18" charset="0"/>
                        <a:ea typeface="Times New Roman"/>
                      </a:endParaRPr>
                    </a:p>
                  </a:txBody>
                  <a:tcPr marL="68580" marR="68580" marT="0" marB="0" anchor="ctr">
                    <a:solidFill>
                      <a:srgbClr val="800000"/>
                    </a:solidFill>
                  </a:tcPr>
                </a:tc>
                <a:tc>
                  <a:txBody>
                    <a:bodyPr/>
                    <a:lstStyle/>
                    <a:p>
                      <a:pPr algn="ctr">
                        <a:spcAft>
                          <a:spcPts val="0"/>
                        </a:spcAft>
                      </a:pPr>
                      <a:r>
                        <a:rPr lang="en-CA" sz="2200" dirty="0">
                          <a:effectLst/>
                          <a:latin typeface="Cambria" panose="02040503050406030204" pitchFamily="18" charset="0"/>
                          <a:ea typeface="Times New Roman"/>
                        </a:rPr>
                        <a:t>3</a:t>
                      </a:r>
                    </a:p>
                  </a:txBody>
                  <a:tcPr marL="68580" marR="68580" marT="0" marB="0" anchor="ctr"/>
                </a:tc>
                <a:tc>
                  <a:txBody>
                    <a:bodyPr/>
                    <a:lstStyle/>
                    <a:p>
                      <a:pPr algn="ctr">
                        <a:spcAft>
                          <a:spcPts val="0"/>
                        </a:spcAft>
                      </a:pPr>
                      <a:r>
                        <a:rPr lang="en-CA" sz="2200" dirty="0">
                          <a:effectLst/>
                          <a:latin typeface="Cambria" panose="02040503050406030204" pitchFamily="18" charset="0"/>
                          <a:ea typeface="Times New Roman"/>
                        </a:rPr>
                        <a:t>45</a:t>
                      </a:r>
                    </a:p>
                  </a:txBody>
                  <a:tcPr marL="68580" marR="68580" marT="0" marB="0" anchor="ctr"/>
                </a:tc>
                <a:extLst>
                  <a:ext uri="{0D108BD9-81ED-4DB2-BD59-A6C34878D82A}">
                    <a16:rowId xmlns:a16="http://schemas.microsoft.com/office/drawing/2014/main" val="10004"/>
                  </a:ext>
                </a:extLst>
              </a:tr>
              <a:tr h="416046">
                <a:tc>
                  <a:txBody>
                    <a:bodyPr/>
                    <a:lstStyle/>
                    <a:p>
                      <a:pPr algn="ctr">
                        <a:spcAft>
                          <a:spcPts val="0"/>
                        </a:spcAft>
                      </a:pPr>
                      <a:r>
                        <a:rPr lang="en-US" sz="2200" dirty="0">
                          <a:effectLst/>
                        </a:rPr>
                        <a:t>ISEP 400</a:t>
                      </a:r>
                      <a:endParaRPr lang="en-CA" sz="2200" dirty="0">
                        <a:effectLst/>
                        <a:latin typeface="Cambria" panose="02040503050406030204" pitchFamily="18" charset="0"/>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800000"/>
                    </a:solidFill>
                  </a:tcPr>
                </a:tc>
                <a:tc>
                  <a:txBody>
                    <a:bodyPr/>
                    <a:lstStyle/>
                    <a:p>
                      <a:pPr algn="ctr">
                        <a:spcAft>
                          <a:spcPts val="0"/>
                        </a:spcAft>
                      </a:pPr>
                      <a:r>
                        <a:rPr lang="en-CA" sz="2200" dirty="0">
                          <a:effectLst/>
                          <a:latin typeface="Cambria" panose="02040503050406030204" pitchFamily="18" charset="0"/>
                          <a:ea typeface="Times New Roman"/>
                        </a:rPr>
                        <a:t>2</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CA" sz="2200" dirty="0">
                          <a:effectLst/>
                          <a:latin typeface="Cambria" panose="02040503050406030204" pitchFamily="18" charset="0"/>
                          <a:ea typeface="Times New Roman"/>
                        </a:rPr>
                        <a:t>48</a:t>
                      </a: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16046">
                <a:tc>
                  <a:txBody>
                    <a:bodyPr/>
                    <a:lstStyle/>
                    <a:p>
                      <a:pPr algn="ctr">
                        <a:spcAft>
                          <a:spcPts val="0"/>
                        </a:spcAft>
                      </a:pPr>
                      <a:r>
                        <a:rPr lang="en-US" sz="2200" b="1" dirty="0">
                          <a:effectLst/>
                        </a:rPr>
                        <a:t>TOTAL:</a:t>
                      </a:r>
                      <a:endParaRPr lang="en-CA" sz="2200" b="1" dirty="0">
                        <a:effectLst/>
                        <a:latin typeface="Cambria" panose="02040503050406030204" pitchFamily="18" charset="0"/>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rgbClr val="800000"/>
                    </a:solidFill>
                  </a:tcPr>
                </a:tc>
                <a:tc>
                  <a:txBody>
                    <a:bodyPr/>
                    <a:lstStyle/>
                    <a:p>
                      <a:pPr algn="ctr">
                        <a:spcAft>
                          <a:spcPts val="0"/>
                        </a:spcAft>
                      </a:pPr>
                      <a:r>
                        <a:rPr lang="en-CA" sz="2200" b="1" dirty="0">
                          <a:effectLst/>
                          <a:latin typeface="Cambria" panose="02040503050406030204" pitchFamily="18" charset="0"/>
                          <a:ea typeface="Times New Roman"/>
                        </a:rPr>
                        <a:t>17</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CA" sz="2200" b="1" dirty="0">
                          <a:effectLst/>
                          <a:latin typeface="Cambria" panose="02040503050406030204" pitchFamily="18" charset="0"/>
                          <a:ea typeface="Times New Roman"/>
                        </a:rPr>
                        <a:t>309</a:t>
                      </a: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0"/>
            <a:ext cx="1368152" cy="140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86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579"/>
            <a:ext cx="8219256" cy="1143000"/>
          </a:xfrm>
        </p:spPr>
        <p:txBody>
          <a:bodyPr>
            <a:normAutofit/>
          </a:bodyPr>
          <a:lstStyle/>
          <a:p>
            <a:r>
              <a:rPr lang="en-CA" dirty="0">
                <a:effectLst/>
              </a:rPr>
              <a:t>ISEP Contact Information</a:t>
            </a:r>
          </a:p>
        </p:txBody>
      </p:sp>
      <p:sp>
        <p:nvSpPr>
          <p:cNvPr id="3" name="Content Placeholder 2"/>
          <p:cNvSpPr>
            <a:spLocks noGrp="1"/>
          </p:cNvSpPr>
          <p:nvPr>
            <p:ph idx="1"/>
          </p:nvPr>
        </p:nvSpPr>
        <p:spPr>
          <a:xfrm>
            <a:off x="457200" y="1844824"/>
            <a:ext cx="8229600" cy="4392488"/>
          </a:xfrm>
        </p:spPr>
        <p:txBody>
          <a:bodyPr>
            <a:normAutofit fontScale="92500" lnSpcReduction="20000"/>
          </a:bodyPr>
          <a:lstStyle/>
          <a:p>
            <a:pPr marL="0" indent="0">
              <a:buNone/>
            </a:pPr>
            <a:r>
              <a:rPr lang="en-CA" b="1" dirty="0"/>
              <a:t>Sgt. Regan Owen</a:t>
            </a:r>
            <a:endParaRPr lang="en-CA" dirty="0"/>
          </a:p>
          <a:p>
            <a:pPr marL="0" indent="0">
              <a:buNone/>
            </a:pPr>
            <a:r>
              <a:rPr lang="en-CA" dirty="0"/>
              <a:t>Edmonton Police Service ISEP Coordinator</a:t>
            </a:r>
          </a:p>
          <a:p>
            <a:pPr marL="0" indent="0">
              <a:buNone/>
            </a:pPr>
            <a:r>
              <a:rPr lang="en-CA" dirty="0"/>
              <a:t>780-405-6422</a:t>
            </a:r>
          </a:p>
          <a:p>
            <a:pPr marL="0" indent="0">
              <a:buNone/>
            </a:pPr>
            <a:r>
              <a:rPr lang="en-CA" u="sng" dirty="0">
                <a:hlinkClick r:id="rId3"/>
              </a:rPr>
              <a:t>regan.owen@edmontonpolice.ca</a:t>
            </a:r>
            <a:endParaRPr lang="en-CA" u="sng" dirty="0"/>
          </a:p>
          <a:p>
            <a:pPr marL="0" indent="0">
              <a:buNone/>
            </a:pPr>
            <a:endParaRPr lang="en-CA" u="sng" dirty="0"/>
          </a:p>
          <a:p>
            <a:pPr marL="0" indent="0">
              <a:buNone/>
            </a:pPr>
            <a:r>
              <a:rPr lang="en-CA" b="1" dirty="0"/>
              <a:t>Sgt. Russ Williamson</a:t>
            </a:r>
            <a:endParaRPr lang="en-CA" dirty="0"/>
          </a:p>
          <a:p>
            <a:pPr marL="0" indent="0">
              <a:buNone/>
            </a:pPr>
            <a:r>
              <a:rPr lang="en-CA" dirty="0"/>
              <a:t>Calgary Police Service ISEP Coordinator</a:t>
            </a:r>
          </a:p>
          <a:p>
            <a:pPr marL="0" indent="0">
              <a:buNone/>
            </a:pPr>
            <a:r>
              <a:rPr lang="en-CA" dirty="0"/>
              <a:t>403-428-8978</a:t>
            </a:r>
          </a:p>
          <a:p>
            <a:pPr marL="0" indent="0">
              <a:buNone/>
            </a:pPr>
            <a:r>
              <a:rPr lang="en-CA" u="sng" dirty="0">
                <a:hlinkClick r:id="rId4"/>
              </a:rPr>
              <a:t>rwilliamson@calgarypolice.ca</a:t>
            </a:r>
            <a:endParaRPr lang="en-CA" dirty="0"/>
          </a:p>
        </p:txBody>
      </p:sp>
    </p:spTree>
    <p:extLst>
      <p:ext uri="{BB962C8B-B14F-4D97-AF65-F5344CB8AC3E}">
        <p14:creationId xmlns:p14="http://schemas.microsoft.com/office/powerpoint/2010/main" val="278497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effectLst/>
              </a:rPr>
              <a:t>What is the Investigative Skills Education Program? </a:t>
            </a:r>
          </a:p>
        </p:txBody>
      </p:sp>
      <p:sp>
        <p:nvSpPr>
          <p:cNvPr id="3" name="Content Placeholder 2"/>
          <p:cNvSpPr>
            <a:spLocks noGrp="1"/>
          </p:cNvSpPr>
          <p:nvPr>
            <p:ph idx="1"/>
          </p:nvPr>
        </p:nvSpPr>
        <p:spPr>
          <a:xfrm>
            <a:off x="251520" y="1735976"/>
            <a:ext cx="8640960" cy="4968552"/>
          </a:xfrm>
        </p:spPr>
        <p:txBody>
          <a:bodyPr>
            <a:normAutofit lnSpcReduction="10000"/>
          </a:bodyPr>
          <a:lstStyle/>
          <a:p>
            <a:r>
              <a:rPr lang="en-CA" b="0" dirty="0"/>
              <a:t>Provides a relevant, consistent, and structured approach to the specialized education required by investigators</a:t>
            </a:r>
          </a:p>
          <a:p>
            <a:r>
              <a:rPr lang="en-CA" b="0" dirty="0"/>
              <a:t>Promotes continuous and progressive education, based on competencies corresponding to the skill level of the investigator</a:t>
            </a:r>
          </a:p>
          <a:p>
            <a:r>
              <a:rPr lang="en-CA" b="0" dirty="0"/>
              <a:t>Utilizes a blended learning format </a:t>
            </a:r>
          </a:p>
          <a:p>
            <a:pPr marL="0" indent="0">
              <a:buNone/>
              <a:tabLst>
                <a:tab pos="360363" algn="l"/>
              </a:tabLst>
            </a:pPr>
            <a:r>
              <a:rPr lang="en-CA" b="0" dirty="0"/>
              <a:t>	(online, classroom, scenario-based)</a:t>
            </a:r>
          </a:p>
          <a:p>
            <a:r>
              <a:rPr lang="en-CA" b="0" dirty="0"/>
              <a:t>Hands-on, experiential, authentic</a:t>
            </a:r>
          </a:p>
          <a:p>
            <a:endParaRPr lang="en-CA" b="0" dirty="0"/>
          </a:p>
        </p:txBody>
      </p:sp>
    </p:spTree>
    <p:extLst>
      <p:ext uri="{BB962C8B-B14F-4D97-AF65-F5344CB8AC3E}">
        <p14:creationId xmlns:p14="http://schemas.microsoft.com/office/powerpoint/2010/main" val="347482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5393"/>
          <a:stretch/>
        </p:blipFill>
        <p:spPr>
          <a:xfrm>
            <a:off x="1619672" y="70777"/>
            <a:ext cx="5544615" cy="6787223"/>
          </a:xfrm>
          <a:prstGeom prst="rect">
            <a:avLst/>
          </a:prstGeom>
        </p:spPr>
      </p:pic>
    </p:spTree>
    <p:extLst>
      <p:ext uri="{BB962C8B-B14F-4D97-AF65-F5344CB8AC3E}">
        <p14:creationId xmlns:p14="http://schemas.microsoft.com/office/powerpoint/2010/main" val="230967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CA" dirty="0"/>
              <a:t>Recruit Training</a:t>
            </a:r>
          </a:p>
        </p:txBody>
      </p:sp>
      <p:sp>
        <p:nvSpPr>
          <p:cNvPr id="3" name="Content Placeholder 2"/>
          <p:cNvSpPr>
            <a:spLocks noGrp="1"/>
          </p:cNvSpPr>
          <p:nvPr>
            <p:ph idx="1"/>
          </p:nvPr>
        </p:nvSpPr>
        <p:spPr>
          <a:xfrm>
            <a:off x="457200" y="2996952"/>
            <a:ext cx="8229600" cy="3240360"/>
          </a:xfrm>
        </p:spPr>
        <p:txBody>
          <a:bodyPr>
            <a:normAutofit/>
          </a:bodyPr>
          <a:lstStyle/>
          <a:p>
            <a:r>
              <a:rPr lang="en-CA" dirty="0"/>
              <a:t>All Alberta police and peace officers who have successfully completed their agency’s basic training program or experienced officer training will have achieved certification and met the prerequisite for entry into ISEP programming. </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12217" b="76263"/>
          <a:stretch/>
        </p:blipFill>
        <p:spPr bwMode="auto">
          <a:xfrm>
            <a:off x="225028" y="1772816"/>
            <a:ext cx="8704292" cy="129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660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CA" dirty="0"/>
              <a:t>Level 200 Investigator Certification</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19547" b="55148"/>
          <a:stretch/>
        </p:blipFill>
        <p:spPr bwMode="auto">
          <a:xfrm>
            <a:off x="-108520" y="1757392"/>
            <a:ext cx="9505055" cy="3111768"/>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23528" y="4869160"/>
            <a:ext cx="4572000" cy="1569660"/>
          </a:xfrm>
          <a:prstGeom prst="rect">
            <a:avLst/>
          </a:prstGeom>
        </p:spPr>
        <p:txBody>
          <a:bodyPr>
            <a:spAutoFit/>
          </a:bodyPr>
          <a:lstStyle/>
          <a:p>
            <a:r>
              <a:rPr lang="en-CA" sz="2400" b="1" dirty="0">
                <a:solidFill>
                  <a:schemeClr val="bg1"/>
                </a:solidFill>
                <a:latin typeface="Cambria" panose="02040503050406030204" pitchFamily="18" charset="0"/>
              </a:rPr>
              <a:t>Duration:</a:t>
            </a:r>
          </a:p>
          <a:p>
            <a:endParaRPr lang="en-CA" b="1" u="sng" dirty="0">
              <a:solidFill>
                <a:schemeClr val="bg1"/>
              </a:solidFill>
              <a:latin typeface="Cambria" panose="02040503050406030204" pitchFamily="18" charset="0"/>
            </a:endParaRPr>
          </a:p>
          <a:p>
            <a:pPr marL="285750" indent="-285750">
              <a:buFont typeface="Arial" panose="020B0604020202020204" pitchFamily="34" charset="0"/>
              <a:buChar char="•"/>
            </a:pPr>
            <a:r>
              <a:rPr lang="en-CA" b="1" dirty="0">
                <a:solidFill>
                  <a:schemeClr val="bg1"/>
                </a:solidFill>
                <a:latin typeface="Cambria" panose="02040503050406030204" pitchFamily="18" charset="0"/>
              </a:rPr>
              <a:t>Online: 13 to 14 hours </a:t>
            </a:r>
          </a:p>
          <a:p>
            <a:pPr marL="285750" indent="-285750">
              <a:buFont typeface="Arial" panose="020B0604020202020204" pitchFamily="34" charset="0"/>
              <a:buChar char="•"/>
              <a:tabLst>
                <a:tab pos="360363" algn="l"/>
                <a:tab pos="2066925" algn="l"/>
              </a:tabLst>
            </a:pPr>
            <a:r>
              <a:rPr lang="en-CA" b="1" dirty="0">
                <a:solidFill>
                  <a:schemeClr val="bg1"/>
                </a:solidFill>
                <a:latin typeface="Cambria" panose="02040503050406030204" pitchFamily="18" charset="0"/>
              </a:rPr>
              <a:t>Classroom: 5 consecutive days (40 hours training) </a:t>
            </a:r>
          </a:p>
        </p:txBody>
      </p:sp>
    </p:spTree>
    <p:extLst>
      <p:ext uri="{BB962C8B-B14F-4D97-AF65-F5344CB8AC3E}">
        <p14:creationId xmlns:p14="http://schemas.microsoft.com/office/powerpoint/2010/main" val="111876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392488"/>
          </a:xfrm>
        </p:spPr>
        <p:txBody>
          <a:bodyPr>
            <a:normAutofit fontScale="85000" lnSpcReduction="10000"/>
          </a:bodyPr>
          <a:lstStyle/>
          <a:p>
            <a:pPr>
              <a:lnSpc>
                <a:spcPct val="120000"/>
              </a:lnSpc>
              <a:spcBef>
                <a:spcPts val="0"/>
              </a:spcBef>
            </a:pPr>
            <a:r>
              <a:rPr lang="en-CA" dirty="0"/>
              <a:t>Audience: </a:t>
            </a:r>
          </a:p>
          <a:p>
            <a:pPr lvl="1">
              <a:lnSpc>
                <a:spcPct val="120000"/>
              </a:lnSpc>
              <a:spcBef>
                <a:spcPts val="0"/>
              </a:spcBef>
            </a:pPr>
            <a:r>
              <a:rPr lang="en-CA" dirty="0"/>
              <a:t>Members with </a:t>
            </a:r>
            <a:r>
              <a:rPr lang="en-US" dirty="0"/>
              <a:t>0-3 years of experience</a:t>
            </a:r>
          </a:p>
          <a:p>
            <a:pPr lvl="1">
              <a:lnSpc>
                <a:spcPct val="120000"/>
              </a:lnSpc>
              <a:spcBef>
                <a:spcPts val="0"/>
              </a:spcBef>
            </a:pPr>
            <a:r>
              <a:rPr lang="en-US" dirty="0"/>
              <a:t>Officers required to complete a standardized investigative skills program for a more consistent investigative approach.</a:t>
            </a:r>
          </a:p>
          <a:p>
            <a:pPr>
              <a:lnSpc>
                <a:spcPct val="120000"/>
              </a:lnSpc>
              <a:spcBef>
                <a:spcPts val="0"/>
              </a:spcBef>
            </a:pPr>
            <a:r>
              <a:rPr lang="en-CA" dirty="0"/>
              <a:t>Focuses on </a:t>
            </a:r>
            <a:r>
              <a:rPr lang="en-US" dirty="0"/>
              <a:t>basic competencies of criminal investigations, with emphasis on strategic investigative planning, decision making, providing the elements of a charge, and evidence collection.</a:t>
            </a:r>
          </a:p>
          <a:p>
            <a:pPr>
              <a:lnSpc>
                <a:spcPct val="120000"/>
              </a:lnSpc>
              <a:spcBef>
                <a:spcPts val="0"/>
              </a:spcBef>
            </a:pPr>
            <a:endParaRPr lang="en-US" dirty="0"/>
          </a:p>
          <a:p>
            <a:pPr>
              <a:lnSpc>
                <a:spcPct val="110000"/>
              </a:lnSpc>
              <a:spcBef>
                <a:spcPts val="0"/>
              </a:spcBef>
            </a:pPr>
            <a:endParaRPr lang="en-CA"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627784" y="-171400"/>
            <a:ext cx="3303308" cy="1651654"/>
          </a:xfrm>
          <a:prstGeom prst="rect">
            <a:avLst/>
          </a:prstGeom>
        </p:spPr>
      </p:pic>
    </p:spTree>
    <p:extLst>
      <p:ext uri="{BB962C8B-B14F-4D97-AF65-F5344CB8AC3E}">
        <p14:creationId xmlns:p14="http://schemas.microsoft.com/office/powerpoint/2010/main" val="1297382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CA" dirty="0"/>
              <a:t>Level 300 Investigator Certification</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43106" b="30541"/>
          <a:stretch/>
        </p:blipFill>
        <p:spPr bwMode="auto">
          <a:xfrm>
            <a:off x="-106468" y="1700808"/>
            <a:ext cx="9503004" cy="324036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23528" y="4872642"/>
            <a:ext cx="4572000" cy="1969770"/>
          </a:xfrm>
          <a:prstGeom prst="rect">
            <a:avLst/>
          </a:prstGeom>
        </p:spPr>
        <p:txBody>
          <a:bodyPr>
            <a:spAutoFit/>
          </a:bodyPr>
          <a:lstStyle/>
          <a:p>
            <a:r>
              <a:rPr lang="en-CA" sz="2400" b="1" dirty="0">
                <a:solidFill>
                  <a:schemeClr val="bg1"/>
                </a:solidFill>
                <a:latin typeface="Cambria" panose="02040503050406030204" pitchFamily="18" charset="0"/>
              </a:rPr>
              <a:t>Duration of Each Course:</a:t>
            </a:r>
          </a:p>
          <a:p>
            <a:endParaRPr lang="en-CA" b="1" u="sng" dirty="0">
              <a:solidFill>
                <a:schemeClr val="bg1"/>
              </a:solidFill>
              <a:latin typeface="Cambria" panose="02040503050406030204" pitchFamily="18" charset="0"/>
            </a:endParaRPr>
          </a:p>
          <a:p>
            <a:pPr marL="285750" indent="-285750">
              <a:buFont typeface="Arial" panose="020B0604020202020204" pitchFamily="34" charset="0"/>
              <a:buChar char="•"/>
            </a:pPr>
            <a:r>
              <a:rPr lang="en-CA" sz="2000" b="1" dirty="0">
                <a:solidFill>
                  <a:schemeClr val="bg1"/>
                </a:solidFill>
                <a:latin typeface="Cambria" panose="02040503050406030204" pitchFamily="18" charset="0"/>
              </a:rPr>
              <a:t>Online: ~4 to 8 hours </a:t>
            </a:r>
          </a:p>
          <a:p>
            <a:pPr marL="285750" indent="-285750">
              <a:buFont typeface="Arial" panose="020B0604020202020204" pitchFamily="34" charset="0"/>
              <a:buChar char="•"/>
              <a:tabLst>
                <a:tab pos="360363" algn="l"/>
                <a:tab pos="2066925" algn="l"/>
              </a:tabLst>
            </a:pPr>
            <a:r>
              <a:rPr lang="en-CA" sz="2000" b="1" dirty="0">
                <a:solidFill>
                  <a:schemeClr val="bg1"/>
                </a:solidFill>
                <a:latin typeface="Cambria" panose="02040503050406030204" pitchFamily="18" charset="0"/>
              </a:rPr>
              <a:t>Classroom: 4 consecutive days (40 Hours Training)</a:t>
            </a:r>
          </a:p>
          <a:p>
            <a:pPr>
              <a:tabLst>
                <a:tab pos="360363" algn="l"/>
                <a:tab pos="2066925" algn="l"/>
              </a:tabLst>
            </a:pPr>
            <a:r>
              <a:rPr lang="en-CA" sz="2000" b="1" dirty="0">
                <a:solidFill>
                  <a:schemeClr val="bg1"/>
                </a:solidFill>
                <a:latin typeface="Cambria" panose="02040503050406030204" pitchFamily="18" charset="0"/>
              </a:rPr>
              <a:t> </a:t>
            </a:r>
          </a:p>
        </p:txBody>
      </p:sp>
    </p:spTree>
    <p:extLst>
      <p:ext uri="{BB962C8B-B14F-4D97-AF65-F5344CB8AC3E}">
        <p14:creationId xmlns:p14="http://schemas.microsoft.com/office/powerpoint/2010/main" val="423537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392488"/>
          </a:xfrm>
        </p:spPr>
        <p:txBody>
          <a:bodyPr>
            <a:normAutofit fontScale="92500"/>
          </a:bodyPr>
          <a:lstStyle/>
          <a:p>
            <a:pPr>
              <a:lnSpc>
                <a:spcPct val="110000"/>
              </a:lnSpc>
              <a:spcBef>
                <a:spcPts val="0"/>
              </a:spcBef>
            </a:pPr>
            <a:r>
              <a:rPr lang="en-CA" b="0" dirty="0"/>
              <a:t>Audience: </a:t>
            </a:r>
          </a:p>
          <a:p>
            <a:pPr lvl="1">
              <a:lnSpc>
                <a:spcPct val="110000"/>
              </a:lnSpc>
              <a:spcBef>
                <a:spcPts val="0"/>
              </a:spcBef>
            </a:pPr>
            <a:r>
              <a:rPr lang="en-US" dirty="0"/>
              <a:t>Senior constables</a:t>
            </a:r>
          </a:p>
          <a:p>
            <a:pPr lvl="1">
              <a:lnSpc>
                <a:spcPct val="110000"/>
              </a:lnSpc>
              <a:spcBef>
                <a:spcPts val="0"/>
              </a:spcBef>
            </a:pPr>
            <a:r>
              <a:rPr lang="en-US" dirty="0"/>
              <a:t>Newly promoted officers who are moving into an investigative unit requiring more advanced training </a:t>
            </a:r>
          </a:p>
          <a:p>
            <a:pPr>
              <a:lnSpc>
                <a:spcPct val="110000"/>
              </a:lnSpc>
              <a:spcBef>
                <a:spcPts val="0"/>
              </a:spcBef>
            </a:pPr>
            <a:r>
              <a:rPr lang="en-US" dirty="0"/>
              <a:t>Consists of 3 standalone blended learning courses:</a:t>
            </a:r>
          </a:p>
          <a:p>
            <a:pPr marL="971550" lvl="1" indent="-514350">
              <a:lnSpc>
                <a:spcPct val="110000"/>
              </a:lnSpc>
              <a:spcBef>
                <a:spcPts val="0"/>
              </a:spcBef>
              <a:buFont typeface="+mj-lt"/>
              <a:buAutoNum type="arabicPeriod"/>
            </a:pPr>
            <a:r>
              <a:rPr lang="en-US" dirty="0"/>
              <a:t>Interview and Interrogation</a:t>
            </a:r>
          </a:p>
          <a:p>
            <a:pPr marL="971550" lvl="1" indent="-514350">
              <a:lnSpc>
                <a:spcPct val="110000"/>
              </a:lnSpc>
              <a:spcBef>
                <a:spcPts val="0"/>
              </a:spcBef>
              <a:buFont typeface="+mj-lt"/>
              <a:buAutoNum type="arabicPeriod"/>
            </a:pPr>
            <a:r>
              <a:rPr lang="en-US" dirty="0"/>
              <a:t>Search Warrant Drafting</a:t>
            </a:r>
          </a:p>
          <a:p>
            <a:pPr marL="971550" lvl="1" indent="-514350">
              <a:lnSpc>
                <a:spcPct val="110000"/>
              </a:lnSpc>
              <a:spcBef>
                <a:spcPts val="0"/>
              </a:spcBef>
              <a:buFont typeface="+mj-lt"/>
              <a:buAutoNum type="arabicPeriod"/>
            </a:pPr>
            <a:r>
              <a:rPr lang="en-US" dirty="0"/>
              <a:t>Confidential Informant Handling</a:t>
            </a:r>
            <a:endParaRPr lang="en-CA" b="0" dirty="0"/>
          </a:p>
          <a:p>
            <a:pPr>
              <a:lnSpc>
                <a:spcPct val="110000"/>
              </a:lnSpc>
              <a:spcBef>
                <a:spcPts val="0"/>
              </a:spcBef>
            </a:pPr>
            <a:endParaRPr lang="en-US" b="0" dirty="0"/>
          </a:p>
          <a:p>
            <a:pPr>
              <a:lnSpc>
                <a:spcPct val="110000"/>
              </a:lnSpc>
              <a:spcBef>
                <a:spcPts val="0"/>
              </a:spcBef>
            </a:pPr>
            <a:endParaRPr lang="en-CA" b="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627784" y="-171400"/>
            <a:ext cx="3231115" cy="1615992"/>
          </a:xfrm>
          <a:prstGeom prst="rect">
            <a:avLst/>
          </a:prstGeom>
        </p:spPr>
      </p:pic>
    </p:spTree>
    <p:extLst>
      <p:ext uri="{BB962C8B-B14F-4D97-AF65-F5344CB8AC3E}">
        <p14:creationId xmlns:p14="http://schemas.microsoft.com/office/powerpoint/2010/main" val="312197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fontScale="90000"/>
          </a:bodyPr>
          <a:lstStyle/>
          <a:p>
            <a:r>
              <a:rPr lang="en-CA" dirty="0"/>
              <a:t>Level 400 Investigator Certification</a:t>
            </a:r>
          </a:p>
        </p:txBody>
      </p:sp>
      <p:sp>
        <p:nvSpPr>
          <p:cNvPr id="7" name="Rectangle 6"/>
          <p:cNvSpPr/>
          <p:nvPr/>
        </p:nvSpPr>
        <p:spPr>
          <a:xfrm>
            <a:off x="323528" y="5581689"/>
            <a:ext cx="4572000" cy="1046440"/>
          </a:xfrm>
          <a:prstGeom prst="rect">
            <a:avLst/>
          </a:prstGeom>
        </p:spPr>
        <p:txBody>
          <a:bodyPr>
            <a:spAutoFit/>
          </a:bodyPr>
          <a:lstStyle/>
          <a:p>
            <a:r>
              <a:rPr lang="en-CA" sz="2400" b="1" dirty="0">
                <a:solidFill>
                  <a:schemeClr val="bg1"/>
                </a:solidFill>
                <a:latin typeface="Cambria" panose="02040503050406030204" pitchFamily="18" charset="0"/>
              </a:rPr>
              <a:t>Duration:</a:t>
            </a:r>
          </a:p>
          <a:p>
            <a:endParaRPr lang="en-CA" b="1" u="sng" dirty="0">
              <a:solidFill>
                <a:schemeClr val="bg1"/>
              </a:solidFill>
              <a:latin typeface="Cambria" panose="02040503050406030204" pitchFamily="18" charset="0"/>
            </a:endParaRPr>
          </a:p>
          <a:p>
            <a:pPr marL="285750" indent="-285750">
              <a:buFont typeface="Arial" panose="020B0604020202020204" pitchFamily="34" charset="0"/>
              <a:buChar char="•"/>
              <a:tabLst>
                <a:tab pos="360363" algn="l"/>
                <a:tab pos="2066925" algn="l"/>
              </a:tabLst>
            </a:pPr>
            <a:r>
              <a:rPr lang="en-CA" sz="2000" b="1" dirty="0">
                <a:solidFill>
                  <a:schemeClr val="bg1"/>
                </a:solidFill>
                <a:latin typeface="Cambria" panose="02040503050406030204" pitchFamily="18" charset="0"/>
              </a:rPr>
              <a:t>Classroom: 5 consecutive days </a:t>
            </a: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65969" b="6981"/>
          <a:stretch/>
        </p:blipFill>
        <p:spPr bwMode="auto">
          <a:xfrm>
            <a:off x="-131365" y="1340768"/>
            <a:ext cx="9617493" cy="3366612"/>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7504" y="4614227"/>
            <a:ext cx="8928992" cy="830997"/>
          </a:xfrm>
          <a:prstGeom prst="rect">
            <a:avLst/>
          </a:prstGeom>
        </p:spPr>
        <p:txBody>
          <a:bodyPr wrap="square">
            <a:spAutoFit/>
          </a:bodyPr>
          <a:lstStyle/>
          <a:p>
            <a:r>
              <a:rPr lang="en-CA" sz="2400" b="1" dirty="0">
                <a:solidFill>
                  <a:schemeClr val="bg1"/>
                </a:solidFill>
                <a:latin typeface="Cambria" panose="02040503050406030204" pitchFamily="18" charset="0"/>
              </a:rPr>
              <a:t>Serious Investigations:</a:t>
            </a:r>
          </a:p>
          <a:p>
            <a:r>
              <a:rPr lang="en-CA" sz="2400" b="1" dirty="0">
                <a:solidFill>
                  <a:schemeClr val="bg1"/>
                </a:solidFill>
                <a:latin typeface="Cambria" panose="02040503050406030204" pitchFamily="18" charset="0"/>
              </a:rPr>
              <a:t>Introduction to Major Case Management</a:t>
            </a:r>
            <a:endParaRPr lang="en-CA"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714035384"/>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TotalTime>
  <Words>601</Words>
  <Application>Microsoft Office PowerPoint</Application>
  <PresentationFormat>On-screen Show (4:3)</PresentationFormat>
  <Paragraphs>155</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Office Theme</vt:lpstr>
      <vt:lpstr>Investigative Skills Education Program (ISEP)</vt:lpstr>
      <vt:lpstr>What is the Investigative Skills Education Program? </vt:lpstr>
      <vt:lpstr>PowerPoint Presentation</vt:lpstr>
      <vt:lpstr>Recruit Training</vt:lpstr>
      <vt:lpstr>Level 200 Investigator Certification</vt:lpstr>
      <vt:lpstr>PowerPoint Presentation</vt:lpstr>
      <vt:lpstr>Level 300 Investigator Certification</vt:lpstr>
      <vt:lpstr>PowerPoint Presentation</vt:lpstr>
      <vt:lpstr>Level 400 Investigator Certification</vt:lpstr>
      <vt:lpstr>PowerPoint Presentation</vt:lpstr>
      <vt:lpstr>PowerPoint Presentation</vt:lpstr>
      <vt:lpstr>2016 Course Stats Calgary Police Service</vt:lpstr>
      <vt:lpstr>2017 Course Load Calgary Police Service</vt:lpstr>
      <vt:lpstr>ISEP Contact Information</vt:lpstr>
    </vt:vector>
  </TitlesOfParts>
  <Company>Edmonton Police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Shibata</dc:creator>
  <cp:lastModifiedBy>Russell Williamson</cp:lastModifiedBy>
  <cp:revision>27</cp:revision>
  <dcterms:created xsi:type="dcterms:W3CDTF">2016-10-18T18:06:37Z</dcterms:created>
  <dcterms:modified xsi:type="dcterms:W3CDTF">2018-04-06T18:27:51Z</dcterms:modified>
</cp:coreProperties>
</file>